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60" r:id="rId4"/>
    <p:sldId id="271" r:id="rId5"/>
    <p:sldId id="272" r:id="rId6"/>
    <p:sldId id="277" r:id="rId7"/>
    <p:sldId id="278" r:id="rId8"/>
    <p:sldId id="279" r:id="rId9"/>
    <p:sldId id="280" r:id="rId10"/>
    <p:sldId id="257" r:id="rId11"/>
    <p:sldId id="268" r:id="rId12"/>
    <p:sldId id="269" r:id="rId13"/>
    <p:sldId id="270" r:id="rId14"/>
    <p:sldId id="259" r:id="rId15"/>
    <p:sldId id="274" r:id="rId16"/>
    <p:sldId id="273" r:id="rId17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0000FF"/>
    <a:srgbClr val="33CC33"/>
    <a:srgbClr val="FF0066"/>
    <a:srgbClr val="FF9966"/>
    <a:srgbClr val="FF99CC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640" autoAdjust="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面帶微笑親切招呼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主動關心提供協助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告知師長持續關心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見義勇為友愛合作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共同創造友善校園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LinFactNeighborX="-509" custLinFactNeighborY="-847"/>
      <dgm:spPr/>
    </dgm:pt>
    <dgm:pt modelId="{18F7A15A-3ED1-4A32-B700-36B8D6BBE441}" type="pres">
      <dgm:prSet presAssocID="{EF034794-D109-40B6-8FA2-8971C3123AB6}" presName="ParentText" presStyleLbl="revTx" presStyleIdx="1" presStyleCnt="5" custScaleX="105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 custScaleX="1094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 custScaleX="114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9555" y="1886760"/>
          <a:ext cx="1047915" cy="174370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4631" y="2407753"/>
          <a:ext cx="1574229" cy="137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面帶微笑親切招呼</a:t>
          </a:r>
          <a:endParaRPr lang="zh-TW" altLang="en-US" sz="26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4631" y="2407753"/>
        <a:ext cx="1574229" cy="1379904"/>
      </dsp:txXfrm>
    </dsp:sp>
    <dsp:sp modelId="{B746139E-4627-4CCC-9299-5653D77ED24D}">
      <dsp:nvSpPr>
        <dsp:cNvPr id="0" name=""/>
        <dsp:cNvSpPr/>
      </dsp:nvSpPr>
      <dsp:spPr>
        <a:xfrm>
          <a:off x="1451837" y="1758386"/>
          <a:ext cx="297024" cy="29702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67844" y="1401005"/>
          <a:ext cx="1047915" cy="174370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60016" y="1930874"/>
          <a:ext cx="1657789" cy="137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主動關心提供協助</a:t>
          </a:r>
          <a:endParaRPr lang="zh-TW" altLang="en-US" sz="26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60016" y="1930874"/>
        <a:ext cx="1657789" cy="1379904"/>
      </dsp:txXfrm>
    </dsp:sp>
    <dsp:sp modelId="{F6F2BEFC-1674-4E8D-98FF-DE4432BB887C}">
      <dsp:nvSpPr>
        <dsp:cNvPr id="0" name=""/>
        <dsp:cNvSpPr/>
      </dsp:nvSpPr>
      <dsp:spPr>
        <a:xfrm>
          <a:off x="3379001" y="1281508"/>
          <a:ext cx="297024" cy="29702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203884" y="933002"/>
          <a:ext cx="1047915" cy="174370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954681" y="1453996"/>
          <a:ext cx="1722789" cy="137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告知師長持續關心</a:t>
          </a:r>
          <a:endParaRPr lang="zh-TW" altLang="en-US" sz="26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54681" y="1453996"/>
        <a:ext cx="1722789" cy="1379904"/>
      </dsp:txXfrm>
    </dsp:sp>
    <dsp:sp modelId="{D5E82CFA-3F05-41CB-A66C-3A904CCE06CE}">
      <dsp:nvSpPr>
        <dsp:cNvPr id="0" name=""/>
        <dsp:cNvSpPr/>
      </dsp:nvSpPr>
      <dsp:spPr>
        <a:xfrm>
          <a:off x="5306166" y="804629"/>
          <a:ext cx="297024" cy="29702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131049" y="456124"/>
          <a:ext cx="1047915" cy="174370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839569" y="977117"/>
          <a:ext cx="1807341" cy="137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見義勇為友愛合作</a:t>
          </a:r>
          <a:endParaRPr lang="zh-TW" altLang="en-US" sz="26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39569" y="977117"/>
        <a:ext cx="1807341" cy="1379904"/>
      </dsp:txXfrm>
    </dsp:sp>
    <dsp:sp modelId="{F62C0D9F-BF11-4D63-A28B-80FA21343A28}">
      <dsp:nvSpPr>
        <dsp:cNvPr id="0" name=""/>
        <dsp:cNvSpPr/>
      </dsp:nvSpPr>
      <dsp:spPr>
        <a:xfrm>
          <a:off x="7233331" y="327750"/>
          <a:ext cx="297024" cy="29702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8058213" y="-20754"/>
          <a:ext cx="1047915" cy="17437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83290" y="500238"/>
          <a:ext cx="1574229" cy="137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共同創造友善校園</a:t>
          </a:r>
          <a:endParaRPr lang="zh-TW" altLang="en-US" sz="26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83290" y="500238"/>
        <a:ext cx="1574229" cy="137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556DD87-BB46-42FA-84FB-77E43DE216E2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8EAE529-14CD-4121-A59F-6D8F79BDED7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CA25CF5-93E8-466C-BDB3-47D7D044998E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7B5AF26-42C7-4524-A335-72886595C42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影像預留位置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預留位置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投影片編號預留位置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735269-891C-4D60-B8E8-E463499A7DC0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smtClean="0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影像預留位置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預留位置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投影片編號預留位置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735269-891C-4D60-B8E8-E463499A7DC0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 smtClean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112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4" name="投影片編號預留位置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700BEC-0A35-4632-8FC7-90ABCDE53BC6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 smtClean="0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2" name="投影片編號預留位置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3A16A2-C52F-46CF-8C58-45E453274974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 smtClean="0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預留位置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105EBD-D43F-4A91-8612-1E0B755ADE20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smtClean="0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預留位置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B57C3F-B32A-4E34-9A87-515A824C3DC0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 smtClean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51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影像預留位置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預留位置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6" name="投影片編號預留位置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39E368-AA93-4287-A617-EE622C57B38B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 smtClean="0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6" name="投影片編號預留位置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700305-0E8E-414C-A6BB-2E74509B2080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 smtClean="0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預留位置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B57C3F-B32A-4E34-9A87-515A824C3DC0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 smtClean="0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82FF-9002-4F26-8FD9-79A697FB8083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5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FE8B-FB5E-455B-9345-053E782E0C26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903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BBEF-22B9-4201-883A-69F14F58AF10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0A0C-E284-4B36-BFED-74DB846658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6187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1589-DD6D-4CF7-8895-EA5AD83A9A95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60E8-21ED-42D5-804A-31C80636E42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0492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176A-6396-41B1-8D1A-39B51D633017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D454-B3BE-48DC-AE7A-E2022C47FF2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9911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>
            <a:normAutofit/>
          </a:bodyPr>
          <a:lstStyle>
            <a:lvl1pPr algn="l" rtl="0">
              <a:defRPr sz="5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24AC-C53A-4A3C-8025-3E508B0ED1C1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8869-9F4A-4CB6-AEA6-1461F828C4D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84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7FD9A-F7A9-4B11-AAE8-16F4AD955806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B180-17E3-445E-938A-E0983E12151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538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F587A6F-6CB0-4365-A1A9-8F0CC53FD2D5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0237D76-5EF7-4475-BF37-588DCA0FB8E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580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45A4-F855-4AF4-869B-D17A220ACDF2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57FE-C019-4803-9D0E-C3E128910AB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8594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A133-37C5-49B1-AF52-E9F75D1C40B5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B0CD-2335-468E-AEED-87B3E4BDA88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8404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F91D-58FB-4197-8292-A5DD26D59758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FA21-8CC4-4BCF-952A-AC29B208333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351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日期預留位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C02CE70-9105-469A-9B5F-2C862DE4887F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7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BE07105-E808-4073-B7E5-BAF0B652388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1455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預留位置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預留位置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2901DC0-026E-49F4-83BB-6618E746DDAD}" type="datetime1">
              <a:rPr lang="zh-TW" altLang="en-US"/>
              <a:pPr>
                <a:defRPr/>
              </a:pPr>
              <a:t>2019/9/20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9890EC73-29ED-49DB-A7E0-A1B927BDB061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20818;&#30431;&#21453;&#38712;&#20940;&#21205;&#36215;&#20358;&#9472;together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23567;&#23567;&#24494;&#38651;&#24433;&#25885;&#35069;&#29151;-&#12304;&#26657;&#22290;&#21453;&#38712;&#20940;&#24494;&#38651;&#24433;-&#20940;&#8231;&#24859;&#12305;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25945;&#32946;&#37096;&#21453;&#38712;&#20940;&#23459;&#23566;&#21345;&#36890;-&#38450;&#21046;&#36523;&#24515;&#20663;&#23475;&#31687;&#12298;&#23241;&#22930;&#33287;&#21191;&#27683;&#12299;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32178;&#36335;&#38712;&#20940;_&#35488;&#24501;&#22291;&#22291;.mp4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9694;&#20195;&#29256;&#30333;&#38634;&#20844;&#20027;&#65281;(&#34081;&#38463;&#22030;x&#20013;&#20449;&#21453;&#27602;&#25945;&#32946;&#22522;&#37329;&#26371;)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3521;&#38596;&#20063;&#38627;&#36942;&#27602;&#21697;&#38364;&#65281;(&#34081;&#38463;&#22030;X&#20013;&#20449;&#21453;&#27602;&#25945;&#32946;&#22522;&#37329;&#26371;)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33521;&#38596;&#20063;&#38627;&#36942;&#27602;&#21697;&#38364;&#65281;(&#34081;&#38463;&#22030;X&#20013;&#20449;&#21453;&#27602;&#25945;&#32946;&#22522;&#37329;&#26371;).mp4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33521;&#38596;&#20063;&#38627;&#36942;&#27602;&#21697;&#38364;&#65281;(&#34081;&#38463;&#22030;X&#20013;&#20449;&#21453;&#27602;&#25945;&#32946;&#22522;&#37329;&#26371;).mp4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33521;&#38596;&#20063;&#38627;&#36942;&#27602;&#21697;&#38364;&#65281;(&#34081;&#38463;&#22030;X&#20013;&#20449;&#21453;&#27602;&#25945;&#32946;&#22522;&#37329;&#26371;).mp4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1975" y="615461"/>
            <a:ext cx="9408502" cy="2584939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>基隆市長樂國小</a:t>
            </a:r>
            <a:r>
              <a:rPr lang="en-US" altLang="zh-TW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/>
            </a:r>
            <a:br>
              <a:rPr lang="en-US" altLang="zh-TW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</a:br>
            <a:r>
              <a:rPr lang="en-US" altLang="zh-TW" dirty="0" smtClean="0">
                <a:solidFill>
                  <a:schemeClr val="tx2"/>
                </a:solidFill>
                <a:latin typeface="Times New Roman" panose="02020603050405020304" pitchFamily="18" charset="0"/>
                <a:ea typeface="文鼎粗行楷" panose="02010609010101010101" pitchFamily="49" charset="-120"/>
                <a:cs typeface="Times New Roman" panose="02020603050405020304" pitchFamily="18" charset="0"/>
                <a:sym typeface="Salesforce Sans"/>
              </a:rPr>
              <a:t>108</a:t>
            </a:r>
            <a:r>
              <a:rPr lang="zh-TW" altLang="en-US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>學年 第一學期 班親會</a:t>
            </a:r>
            <a:r>
              <a:rPr lang="en-US" altLang="zh-TW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/>
            </a:r>
            <a:br>
              <a:rPr lang="en-US" altLang="zh-TW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</a:br>
            <a:r>
              <a:rPr lang="zh-TW" altLang="en-US" dirty="0" smtClean="0">
                <a:solidFill>
                  <a:srgbClr val="008000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>    </a:t>
            </a:r>
            <a:r>
              <a:rPr lang="zh-TW" altLang="en-US" sz="7300" b="1" dirty="0" smtClean="0">
                <a:solidFill>
                  <a:srgbClr val="008000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>學務處  宣達事項</a:t>
            </a:r>
            <a:endParaRPr lang="zh-TW" altLang="en-US" sz="7300" b="1" dirty="0">
              <a:solidFill>
                <a:srgbClr val="008000"/>
              </a:solidFill>
              <a:latin typeface="Salesforce Sans"/>
              <a:ea typeface="文鼎粗行楷" panose="02010609010101010101" pitchFamily="49" charset="-120"/>
              <a:sym typeface="Salesforce Sans"/>
            </a:endParaRPr>
          </a:p>
        </p:txBody>
      </p:sp>
      <p:sp>
        <p:nvSpPr>
          <p:cNvPr id="15363" name="標題 1"/>
          <p:cNvSpPr txBox="1">
            <a:spLocks/>
          </p:cNvSpPr>
          <p:nvPr/>
        </p:nvSpPr>
        <p:spPr bwMode="auto">
          <a:xfrm>
            <a:off x="175479" y="3534508"/>
            <a:ext cx="11166598" cy="241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/>
            <a:r>
              <a:rPr lang="zh-TW" altLang="en-US" sz="8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一、學生藥物濫用</a:t>
            </a:r>
            <a:endParaRPr lang="en-US" altLang="zh-TW" sz="8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eaLnBrk="1" hangingPunct="1"/>
            <a:r>
              <a:rPr lang="zh-TW" altLang="en-US" sz="8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    防制宣導</a:t>
            </a:r>
            <a:endParaRPr lang="en-US" altLang="zh-TW" sz="8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預留位置 2"/>
          <p:cNvSpPr>
            <a:spLocks noGrp="1"/>
          </p:cNvSpPr>
          <p:nvPr>
            <p:ph idx="1"/>
          </p:nvPr>
        </p:nvSpPr>
        <p:spPr>
          <a:xfrm>
            <a:off x="1716088" y="2136775"/>
            <a:ext cx="9372600" cy="2857500"/>
          </a:xfrm>
        </p:spPr>
        <p:txBody>
          <a:bodyPr/>
          <a:lstStyle/>
          <a:p>
            <a:pPr marL="44450" indent="0" eaLnBrk="1" hangingPunct="1">
              <a:buFont typeface="Wingdings" panose="05000000000000000000" pitchFamily="2" charset="2"/>
              <a:buNone/>
            </a:pPr>
            <a:r>
              <a:rPr lang="zh-TW" altLang="en-US" sz="6000" b="1" smtClean="0">
                <a:solidFill>
                  <a:schemeClr val="accent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拒絕冷漠</a:t>
            </a:r>
            <a:endParaRPr lang="en-US" altLang="zh-TW" sz="6000" b="1" smtClean="0">
              <a:solidFill>
                <a:schemeClr val="accent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  <a:p>
            <a:pPr marL="44450" indent="0" eaLnBrk="1" hangingPunct="1">
              <a:buFont typeface="Wingdings" panose="05000000000000000000" pitchFamily="2" charset="2"/>
              <a:buNone/>
            </a:pPr>
            <a:r>
              <a:rPr lang="en-US" altLang="zh-TW" sz="6000" b="1" smtClean="0">
                <a:solidFill>
                  <a:schemeClr val="accent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---</a:t>
            </a:r>
            <a:r>
              <a:rPr lang="zh-TW" altLang="en-US" sz="6000" b="1" smtClean="0">
                <a:solidFill>
                  <a:schemeClr val="accent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關心身邊人事物</a:t>
            </a:r>
            <a:endParaRPr lang="zh-TW" altLang="en-US" sz="6000" smtClean="0">
              <a:solidFill>
                <a:schemeClr val="accent2"/>
              </a:solidFill>
              <a:latin typeface="Salesforce Sans"/>
              <a:sym typeface="Salesforce Sans"/>
            </a:endParaRPr>
          </a:p>
        </p:txBody>
      </p:sp>
      <p:sp>
        <p:nvSpPr>
          <p:cNvPr id="17411" name="副標題 2"/>
          <p:cNvSpPr>
            <a:spLocks noGrp="1"/>
          </p:cNvSpPr>
          <p:nvPr>
            <p:ph type="title"/>
          </p:nvPr>
        </p:nvSpPr>
        <p:spPr>
          <a:xfrm>
            <a:off x="2066925" y="384175"/>
            <a:ext cx="8413750" cy="1200150"/>
          </a:xfrm>
        </p:spPr>
        <p:txBody>
          <a:bodyPr/>
          <a:lstStyle/>
          <a:p>
            <a:pPr eaLnBrk="1" hangingPunct="1"/>
            <a:r>
              <a:rPr lang="zh-TW" altLang="en-US" sz="720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反霸凌</a:t>
            </a:r>
            <a:endParaRPr lang="en-US" altLang="zh-TW" sz="7200" smtClean="0"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7813" cy="1200150"/>
          </a:xfrm>
        </p:spPr>
        <p:txBody>
          <a:bodyPr/>
          <a:lstStyle/>
          <a:p>
            <a:pPr eaLnBrk="1" hangingPunct="1"/>
            <a:r>
              <a:rPr lang="zh-TW" altLang="en-US" sz="540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反霸凌</a:t>
            </a:r>
            <a:endParaRPr lang="zh-TW" altLang="en-US" sz="5400" smtClean="0">
              <a:solidFill>
                <a:srgbClr val="0070C0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2208213" y="1600200"/>
            <a:ext cx="9372600" cy="1284288"/>
          </a:xfrm>
        </p:spPr>
        <p:txBody>
          <a:bodyPr/>
          <a:lstStyle/>
          <a:p>
            <a:pPr eaLnBrk="1" hangingPunct="1"/>
            <a:r>
              <a:rPr lang="en-US" altLang="zh-TW" sz="5400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---</a:t>
            </a:r>
            <a:r>
              <a:rPr lang="zh-TW" altLang="en-US" sz="5400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  <a:hlinkClick r:id="rId2" action="ppaction://hlinkfile"/>
              </a:rPr>
              <a:t>反霸凌小超人</a:t>
            </a:r>
            <a:endParaRPr lang="zh-TW" altLang="en-US" sz="5400" dirty="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76275" y="2884488"/>
            <a:ext cx="10525125" cy="1871662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54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友善的校園</a:t>
            </a:r>
            <a:endParaRPr lang="en-US" altLang="zh-TW" sz="54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54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需要</a:t>
            </a:r>
            <a:r>
              <a:rPr lang="zh-TW" altLang="en-US" sz="54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你和我</a:t>
            </a:r>
            <a:r>
              <a:rPr lang="zh-TW" altLang="en-US" sz="54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一起</a:t>
            </a:r>
            <a:r>
              <a:rPr lang="zh-TW" altLang="en-US" sz="54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努力創造</a:t>
            </a:r>
            <a:r>
              <a:rPr lang="en-US" altLang="zh-TW" sz="54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54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720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反霸凌</a:t>
            </a:r>
            <a:endParaRPr lang="zh-TW" altLang="en-US" sz="720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1881188" y="1600200"/>
            <a:ext cx="9699625" cy="4114800"/>
          </a:xfrm>
        </p:spPr>
        <p:txBody>
          <a:bodyPr/>
          <a:lstStyle/>
          <a:p>
            <a:pPr eaLnBrk="1" hangingPunct="1"/>
            <a:r>
              <a:rPr lang="zh-TW" altLang="en-US" sz="4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你可以做出正確的選擇</a:t>
            </a:r>
            <a:r>
              <a:rPr lang="en-US" altLang="zh-TW" sz="4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</a:p>
          <a:p>
            <a:pPr eaLnBrk="1" hangingPunct="1"/>
            <a:r>
              <a:rPr lang="zh-TW" altLang="en-US" sz="4800" dirty="0" smtClean="0">
                <a:hlinkClick r:id="rId2" action="ppaction://hlinkfile"/>
              </a:rPr>
              <a:t>這樣是老大嗎</a:t>
            </a:r>
            <a:r>
              <a:rPr lang="en-US" altLang="zh-TW" sz="4800" dirty="0" smtClean="0">
                <a:hlinkClick r:id="rId2" action="ppaction://hlinkfile"/>
              </a:rPr>
              <a:t>?</a:t>
            </a:r>
            <a:endParaRPr lang="zh-TW" alt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720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反霸凌</a:t>
            </a:r>
            <a:endParaRPr lang="zh-TW" altLang="en-US" sz="72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1188" y="1600200"/>
            <a:ext cx="9953625" cy="4114800"/>
          </a:xfrm>
        </p:spPr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你可以做出正確的選擇</a:t>
            </a:r>
            <a:r>
              <a:rPr lang="en-US" altLang="zh-TW" sz="4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zh-TW" sz="4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TW" altLang="en-US" sz="4800" dirty="0"/>
          </a:p>
        </p:txBody>
      </p:sp>
      <p:sp>
        <p:nvSpPr>
          <p:cNvPr id="21508" name="標題 1"/>
          <p:cNvSpPr txBox="1">
            <a:spLocks/>
          </p:cNvSpPr>
          <p:nvPr/>
        </p:nvSpPr>
        <p:spPr bwMode="auto">
          <a:xfrm>
            <a:off x="1881188" y="2847975"/>
            <a:ext cx="92011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勇敢說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!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  勇敢做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!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978025" y="4354513"/>
            <a:ext cx="9593263" cy="1201737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7200" b="1" dirty="0" smtClean="0">
                <a:solidFill>
                  <a:schemeClr val="tx2"/>
                </a:solidFill>
              </a:rPr>
              <a:t>  教育部 </a:t>
            </a:r>
            <a:r>
              <a:rPr lang="en-US" altLang="zh-TW" sz="7200" b="1" dirty="0" smtClean="0">
                <a:solidFill>
                  <a:schemeClr val="tx2"/>
                </a:solidFill>
              </a:rPr>
              <a:t>0800-200-885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519113" y="176213"/>
            <a:ext cx="5407025" cy="1300162"/>
          </a:xfrm>
        </p:spPr>
        <p:txBody>
          <a:bodyPr/>
          <a:lstStyle/>
          <a:p>
            <a:pPr algn="ctr" eaLnBrk="1" hangingPunct="1"/>
            <a:r>
              <a:rPr lang="zh-TW" altLang="en-US" sz="6000" b="1" smtClean="0">
                <a:solidFill>
                  <a:srgbClr val="FF0066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溫馨安全</a:t>
            </a:r>
          </a:p>
        </p:txBody>
      </p:sp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</p:nvPr>
        </p:nvGraphicFramePr>
        <p:xfrm>
          <a:off x="2208212" y="1600200"/>
          <a:ext cx="945917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2" name="標題 1"/>
          <p:cNvSpPr txBox="1">
            <a:spLocks/>
          </p:cNvSpPr>
          <p:nvPr/>
        </p:nvSpPr>
        <p:spPr bwMode="auto">
          <a:xfrm>
            <a:off x="536575" y="1476375"/>
            <a:ext cx="54070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TW" altLang="en-US" sz="6000" b="1">
                <a:solidFill>
                  <a:srgbClr val="008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健康快樂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674077"/>
            <a:ext cx="6040315" cy="1200150"/>
          </a:xfrm>
        </p:spPr>
        <p:txBody>
          <a:bodyPr/>
          <a:lstStyle/>
          <a:p>
            <a:r>
              <a:rPr lang="zh-TW" altLang="en-US" sz="6000" b="1" dirty="0"/>
              <a:t>網路霸凌</a:t>
            </a:r>
            <a:r>
              <a:rPr lang="zh-TW" altLang="en-US" sz="6000" b="1" dirty="0" smtClean="0"/>
              <a:t>行為</a:t>
            </a:r>
            <a:endParaRPr lang="zh-TW" altLang="en-US" sz="60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320189" y="2031021"/>
            <a:ext cx="4113456" cy="28311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rgbClr val="00B0F0"/>
                </a:solidFill>
              </a:rPr>
              <a:t>1.</a:t>
            </a:r>
            <a:r>
              <a:rPr lang="zh-TW" altLang="en-US" sz="3200" dirty="0">
                <a:solidFill>
                  <a:srgbClr val="00B0F0"/>
                </a:solidFill>
              </a:rPr>
              <a:t>網路</a:t>
            </a:r>
            <a:r>
              <a:rPr lang="zh-TW" altLang="en-US" sz="3200" dirty="0" smtClean="0">
                <a:solidFill>
                  <a:srgbClr val="00B0F0"/>
                </a:solidFill>
              </a:rPr>
              <a:t>文字</a:t>
            </a:r>
            <a:endParaRPr lang="en-US" altLang="zh-TW" sz="3200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rgbClr val="00B0F0"/>
                </a:solidFill>
              </a:rPr>
              <a:t>2.</a:t>
            </a:r>
            <a:r>
              <a:rPr lang="zh-TW" altLang="en-US" sz="3200" dirty="0">
                <a:solidFill>
                  <a:srgbClr val="00B0F0"/>
                </a:solidFill>
              </a:rPr>
              <a:t>圖像</a:t>
            </a:r>
            <a:r>
              <a:rPr lang="zh-TW" altLang="en-US" sz="3200" dirty="0" smtClean="0">
                <a:solidFill>
                  <a:srgbClr val="00B0F0"/>
                </a:solidFill>
              </a:rPr>
              <a:t>騷擾</a:t>
            </a:r>
            <a:endParaRPr lang="en-US" altLang="zh-TW" sz="3200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rgbClr val="00B0F0"/>
                </a:solidFill>
              </a:rPr>
              <a:t>3.</a:t>
            </a:r>
            <a:r>
              <a:rPr lang="zh-TW" altLang="en-US" sz="3200" dirty="0">
                <a:solidFill>
                  <a:srgbClr val="00B0F0"/>
                </a:solidFill>
              </a:rPr>
              <a:t>個人訊息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5591908" y="2905857"/>
            <a:ext cx="4730262" cy="1081453"/>
          </a:xfrm>
        </p:spPr>
        <p:txBody>
          <a:bodyPr/>
          <a:lstStyle/>
          <a:p>
            <a:r>
              <a:rPr lang="zh-TW" altLang="en-US" sz="6000" dirty="0" smtClean="0">
                <a:solidFill>
                  <a:srgbClr val="FF0000"/>
                </a:solidFill>
                <a:hlinkClick r:id="rId2" action="ppaction://hlinkfile"/>
              </a:rPr>
              <a:t>誠徵圓圓</a:t>
            </a:r>
            <a:endParaRPr lang="zh-TW" altLang="en-US" sz="6000" dirty="0">
              <a:solidFill>
                <a:srgbClr val="FF0000"/>
              </a:solidFill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44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955675"/>
            <a:ext cx="3992563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-79375"/>
            <a:ext cx="332105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1974" y="492369"/>
            <a:ext cx="8924925" cy="2866293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>基隆市長樂國小</a:t>
            </a:r>
            <a:r>
              <a:rPr lang="en-US" altLang="zh-TW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/>
            </a:r>
            <a:br>
              <a:rPr lang="en-US" altLang="zh-TW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</a:br>
            <a:r>
              <a:rPr lang="en-US" altLang="zh-TW" dirty="0" smtClean="0">
                <a:solidFill>
                  <a:schemeClr val="tx2"/>
                </a:solidFill>
                <a:latin typeface="Times New Roman" panose="02020603050405020304" pitchFamily="18" charset="0"/>
                <a:ea typeface="文鼎粗行楷" panose="02010609010101010101" pitchFamily="49" charset="-120"/>
                <a:cs typeface="Times New Roman" panose="02020603050405020304" pitchFamily="18" charset="0"/>
                <a:sym typeface="Salesforce Sans"/>
              </a:rPr>
              <a:t>108</a:t>
            </a:r>
            <a:r>
              <a:rPr lang="zh-TW" altLang="en-US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>學年 第一學期 班親會</a:t>
            </a:r>
            <a:r>
              <a:rPr lang="en-US" altLang="zh-TW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/>
            </a:r>
            <a:br>
              <a:rPr lang="en-US" altLang="zh-TW" dirty="0" smtClean="0">
                <a:solidFill>
                  <a:schemeClr val="tx2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</a:br>
            <a:r>
              <a:rPr lang="zh-TW" altLang="en-US" dirty="0" smtClean="0">
                <a:solidFill>
                  <a:srgbClr val="008000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>   </a:t>
            </a:r>
            <a:r>
              <a:rPr lang="zh-TW" altLang="en-US" sz="7300" b="1" dirty="0" smtClean="0">
                <a:solidFill>
                  <a:srgbClr val="008000"/>
                </a:solidFill>
                <a:latin typeface="Salesforce Sans"/>
                <a:ea typeface="文鼎粗行楷" panose="02010609010101010101" pitchFamily="49" charset="-120"/>
                <a:sym typeface="Salesforce Sans"/>
              </a:rPr>
              <a:t>學務處  宣達事項</a:t>
            </a:r>
            <a:endParaRPr lang="zh-TW" altLang="en-US" sz="7300" b="1" dirty="0">
              <a:solidFill>
                <a:srgbClr val="008000"/>
              </a:solidFill>
              <a:latin typeface="Salesforce Sans"/>
              <a:ea typeface="文鼎粗行楷" panose="02010609010101010101" pitchFamily="49" charset="-120"/>
              <a:sym typeface="Salesforce Sans"/>
            </a:endParaRPr>
          </a:p>
        </p:txBody>
      </p:sp>
      <p:sp>
        <p:nvSpPr>
          <p:cNvPr id="15363" name="標題 1"/>
          <p:cNvSpPr txBox="1">
            <a:spLocks/>
          </p:cNvSpPr>
          <p:nvPr/>
        </p:nvSpPr>
        <p:spPr bwMode="auto">
          <a:xfrm>
            <a:off x="756140" y="3587263"/>
            <a:ext cx="6409592" cy="15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/>
            <a:r>
              <a:rPr lang="zh-TW" altLang="en-US" sz="9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二、反霸凌</a:t>
            </a:r>
            <a:endParaRPr lang="en-US" altLang="zh-TW" sz="9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409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2242040" y="1573822"/>
            <a:ext cx="9275884" cy="265527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6800"/>
              </a:lnSpc>
            </a:pPr>
            <a:r>
              <a:rPr lang="zh-TW" altLang="en-US" sz="7200" b="1" dirty="0" smtClean="0">
                <a:solidFill>
                  <a:srgbClr val="3333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反毒到鄰里，</a:t>
            </a:r>
            <a:r>
              <a:rPr lang="en-US" altLang="zh-TW" sz="7200" b="1" dirty="0" smtClean="0">
                <a:solidFill>
                  <a:srgbClr val="3333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rgbClr val="3333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r>
              <a:rPr lang="en-US" altLang="zh-TW" sz="7200" b="1" dirty="0" smtClean="0">
                <a:solidFill>
                  <a:srgbClr val="3333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rgbClr val="3333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r>
              <a:rPr lang="zh-TW" altLang="en-US" sz="7200" b="1" dirty="0" smtClean="0">
                <a:solidFill>
                  <a:srgbClr val="3333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人才要的就是</a:t>
            </a:r>
            <a:r>
              <a:rPr lang="zh-TW" altLang="en-US" sz="7200" b="1" dirty="0" smtClean="0">
                <a:solidFill>
                  <a:srgbClr val="3333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你</a:t>
            </a:r>
            <a:r>
              <a:rPr lang="en-US" altLang="zh-TW" sz="7200" b="1" dirty="0" smtClean="0">
                <a:solidFill>
                  <a:srgbClr val="3333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!</a:t>
            </a:r>
            <a:endParaRPr lang="zh-TW" altLang="en-US" sz="7200" b="1" dirty="0" smtClean="0">
              <a:solidFill>
                <a:srgbClr val="3333FF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984250" y="668338"/>
            <a:ext cx="9312275" cy="2224087"/>
          </a:xfrm>
        </p:spPr>
        <p:txBody>
          <a:bodyPr/>
          <a:lstStyle/>
          <a:p>
            <a:pPr eaLnBrk="1" hangingPunct="1">
              <a:lnSpc>
                <a:spcPts val="6800"/>
              </a:lnSpc>
            </a:pPr>
            <a:r>
              <a:rPr lang="zh-TW" altLang="en-US" sz="7200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  <a:hlinkClick r:id="rId3" action="ppaction://hlinkfile"/>
              </a:rPr>
              <a:t>白雪公主篇</a:t>
            </a:r>
            <a:r>
              <a:rPr lang="en-US" altLang="zh-TW" sz="7200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/>
            </a:r>
            <a:br>
              <a:rPr lang="en-US" altLang="zh-TW" sz="7200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endParaRPr lang="zh-TW" altLang="en-US" sz="4800" dirty="0" smtClean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26627" name="標題 1"/>
          <p:cNvSpPr txBox="1">
            <a:spLocks/>
          </p:cNvSpPr>
          <p:nvPr/>
        </p:nvSpPr>
        <p:spPr bwMode="auto">
          <a:xfrm>
            <a:off x="1820007" y="905608"/>
            <a:ext cx="9389576" cy="432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zh-TW" altLang="en-US" sz="72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不 </a:t>
            </a:r>
            <a:r>
              <a:rPr lang="zh-TW" altLang="en-US" sz="72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隨 </a:t>
            </a:r>
            <a:r>
              <a:rPr lang="zh-TW" altLang="en-US" sz="72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便 拿</a:t>
            </a:r>
            <a:endParaRPr lang="en-US" altLang="zh-TW" sz="7200" b="1" dirty="0" smtClean="0">
              <a:solidFill>
                <a:srgbClr val="C00000"/>
              </a:solidFill>
              <a:latin typeface="文鼎標楷注音" panose="020B0602010101010101" pitchFamily="34" charset="-120"/>
              <a:ea typeface="文鼎粗隸" panose="02010609010101010101" pitchFamily="49" charset="-120"/>
              <a:sym typeface="Salesforce Sans"/>
            </a:endParaRPr>
          </a:p>
          <a:p>
            <a:pPr eaLnBrk="1" hangingPunct="1">
              <a:lnSpc>
                <a:spcPts val="6800"/>
              </a:lnSpc>
            </a:pPr>
            <a:r>
              <a:rPr lang="zh-TW" altLang="en-US" sz="72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陌 生 人 給 的 食 物</a:t>
            </a:r>
            <a:r>
              <a:rPr lang="en-US" altLang="zh-TW" sz="72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/>
            </a:r>
            <a:br>
              <a:rPr lang="en-US" altLang="zh-TW" sz="72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endParaRPr lang="zh-TW" altLang="en-US" sz="4800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2392240" y="738553"/>
            <a:ext cx="8835537" cy="1336553"/>
          </a:xfrm>
        </p:spPr>
        <p:txBody>
          <a:bodyPr/>
          <a:lstStyle/>
          <a:p>
            <a:pPr eaLnBrk="1" hangingPunct="1">
              <a:lnSpc>
                <a:spcPts val="6800"/>
              </a:lnSpc>
            </a:pPr>
            <a:r>
              <a:rPr lang="zh-TW" altLang="en-US" sz="72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  <a:hlinkClick r:id="rId3" action="ppaction://hlinkfile"/>
              </a:rPr>
              <a:t>反毒好幾招</a:t>
            </a:r>
            <a:r>
              <a:rPr lang="en-US" altLang="zh-TW" sz="72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  <a:hlinkClick r:id="rId3" action="ppaction://hlinkfile"/>
              </a:rPr>
              <a:t>!!</a:t>
            </a:r>
            <a:endParaRPr lang="zh-TW" altLang="en-US" sz="7200" dirty="0" smtClean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1679330" y="2215663"/>
            <a:ext cx="9864970" cy="37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zh-TW" altLang="en-US" sz="66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一、堅持拒絕法</a:t>
            </a:r>
            <a:endParaRPr lang="en-US" altLang="zh-TW" sz="6600" b="1" dirty="0" smtClean="0">
              <a:solidFill>
                <a:srgbClr val="C00000"/>
              </a:solidFill>
              <a:latin typeface="文鼎標楷注音" panose="020B0602010101010101" pitchFamily="34" charset="-120"/>
              <a:ea typeface="文鼎粗隸" panose="02010609010101010101" pitchFamily="49" charset="-120"/>
              <a:sym typeface="Salesforce Sans"/>
            </a:endParaRPr>
          </a:p>
          <a:p>
            <a:pPr eaLnBrk="1" hangingPunct="1">
              <a:lnSpc>
                <a:spcPts val="6800"/>
              </a:lnSpc>
            </a:pPr>
            <a:r>
              <a:rPr lang="zh-TW" altLang="en-US" sz="66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二、告知理由法</a:t>
            </a:r>
            <a:endParaRPr lang="en-US" altLang="zh-TW" sz="6600" b="1" dirty="0" smtClean="0">
              <a:solidFill>
                <a:srgbClr val="C00000"/>
              </a:solidFill>
              <a:latin typeface="文鼎標楷注音" panose="020B0602010101010101" pitchFamily="34" charset="-120"/>
              <a:ea typeface="文鼎粗隸" panose="02010609010101010101" pitchFamily="49" charset="-120"/>
              <a:sym typeface="Salesforce Sans"/>
            </a:endParaRPr>
          </a:p>
          <a:p>
            <a:pPr eaLnBrk="1" hangingPunct="1">
              <a:lnSpc>
                <a:spcPts val="6800"/>
              </a:lnSpc>
            </a:pPr>
            <a:r>
              <a:rPr lang="en-US" altLang="zh-TW" sz="66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/>
            </a:r>
            <a:br>
              <a:rPr lang="en-US" altLang="zh-TW" sz="66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endParaRPr lang="zh-TW" altLang="en-US" sz="6600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709373" y="2390529"/>
            <a:ext cx="6400801" cy="914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2277940" y="641838"/>
            <a:ext cx="8835537" cy="133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zh-TW" altLang="en-US" sz="72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  <a:hlinkClick r:id="rId2" action="ppaction://hlinkfile"/>
              </a:rPr>
              <a:t>反毒好幾招</a:t>
            </a:r>
            <a:r>
              <a:rPr lang="en-US" altLang="zh-TW" sz="72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  <a:hlinkClick r:id="rId2" action="ppaction://hlinkfile"/>
              </a:rPr>
              <a:t>!!</a:t>
            </a:r>
            <a:endParaRPr lang="zh-TW" altLang="en-US" sz="7200" dirty="0" smtClean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679330" y="2215663"/>
            <a:ext cx="9864970" cy="37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zh-TW" altLang="en-US" sz="66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三、自我解嘲法</a:t>
            </a:r>
            <a:endParaRPr lang="en-US" altLang="zh-TW" sz="6600" b="1" dirty="0" smtClean="0">
              <a:solidFill>
                <a:srgbClr val="C00000"/>
              </a:solidFill>
              <a:latin typeface="文鼎標楷注音" panose="020B0602010101010101" pitchFamily="34" charset="-120"/>
              <a:ea typeface="文鼎粗隸" panose="02010609010101010101" pitchFamily="49" charset="-120"/>
              <a:sym typeface="Salesforce Sans"/>
            </a:endParaRPr>
          </a:p>
          <a:p>
            <a:pPr eaLnBrk="1" hangingPunct="1">
              <a:lnSpc>
                <a:spcPts val="68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四</a:t>
            </a:r>
            <a:r>
              <a:rPr lang="zh-TW" altLang="en-US" sz="66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、遠離現場法</a:t>
            </a:r>
            <a:endParaRPr lang="en-US" altLang="zh-TW" sz="6600" b="1" dirty="0" smtClean="0">
              <a:solidFill>
                <a:srgbClr val="C00000"/>
              </a:solidFill>
              <a:latin typeface="文鼎標楷注音" panose="020B0602010101010101" pitchFamily="34" charset="-120"/>
              <a:ea typeface="文鼎粗隸" panose="02010609010101010101" pitchFamily="49" charset="-120"/>
              <a:sym typeface="Salesforce Sans"/>
            </a:endParaRPr>
          </a:p>
          <a:p>
            <a:pPr eaLnBrk="1" hangingPunct="1">
              <a:lnSpc>
                <a:spcPts val="6800"/>
              </a:lnSpc>
            </a:pPr>
            <a:r>
              <a:rPr lang="en-US" altLang="zh-TW" sz="66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/>
            </a:r>
            <a:br>
              <a:rPr lang="en-US" altLang="zh-TW" sz="66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endParaRPr lang="zh-TW" altLang="en-US" sz="6600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92399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2277940" y="641838"/>
            <a:ext cx="8835537" cy="133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zh-TW" altLang="en-US" sz="72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  <a:hlinkClick r:id="rId2" action="ppaction://hlinkfile"/>
              </a:rPr>
              <a:t>反毒好幾招</a:t>
            </a:r>
            <a:r>
              <a:rPr lang="en-US" altLang="zh-TW" sz="72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  <a:hlinkClick r:id="rId2" action="ppaction://hlinkfile"/>
              </a:rPr>
              <a:t>!!</a:t>
            </a:r>
            <a:endParaRPr lang="zh-TW" altLang="en-US" sz="7200" dirty="0" smtClean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679330" y="2215663"/>
            <a:ext cx="9864970" cy="37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五</a:t>
            </a:r>
            <a:r>
              <a:rPr lang="zh-TW" altLang="en-US" sz="66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、友誼勸服法</a:t>
            </a:r>
            <a:endParaRPr lang="en-US" altLang="zh-TW" sz="6600" b="1" dirty="0" smtClean="0">
              <a:solidFill>
                <a:srgbClr val="C00000"/>
              </a:solidFill>
              <a:latin typeface="文鼎標楷注音" panose="020B0602010101010101" pitchFamily="34" charset="-120"/>
              <a:ea typeface="文鼎粗隸" panose="02010609010101010101" pitchFamily="49" charset="-120"/>
              <a:sym typeface="Salesforce Sans"/>
            </a:endParaRPr>
          </a:p>
          <a:p>
            <a:pPr eaLnBrk="1" hangingPunct="1">
              <a:lnSpc>
                <a:spcPts val="6800"/>
              </a:lnSpc>
            </a:pPr>
            <a:r>
              <a:rPr lang="zh-TW" altLang="en-US" sz="66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六、轉移話題法</a:t>
            </a:r>
            <a:endParaRPr lang="en-US" altLang="zh-TW" sz="6600" b="1" dirty="0" smtClean="0">
              <a:solidFill>
                <a:srgbClr val="C00000"/>
              </a:solidFill>
              <a:latin typeface="文鼎標楷注音" panose="020B0602010101010101" pitchFamily="34" charset="-120"/>
              <a:ea typeface="文鼎粗隸" panose="02010609010101010101" pitchFamily="49" charset="-120"/>
              <a:sym typeface="Salesforce Sans"/>
            </a:endParaRPr>
          </a:p>
          <a:p>
            <a:pPr eaLnBrk="1" hangingPunct="1">
              <a:lnSpc>
                <a:spcPts val="6800"/>
              </a:lnSpc>
            </a:pPr>
            <a:r>
              <a:rPr lang="en-US" altLang="zh-TW" sz="66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/>
            </a:r>
            <a:br>
              <a:rPr lang="en-US" altLang="zh-TW" sz="66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endParaRPr lang="zh-TW" altLang="en-US" sz="6600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93538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2277940" y="641838"/>
            <a:ext cx="8835537" cy="133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zh-TW" altLang="en-US" sz="72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  <a:hlinkClick r:id="rId2" action="ppaction://hlinkfile"/>
              </a:rPr>
              <a:t>反毒好幾招</a:t>
            </a:r>
            <a:r>
              <a:rPr lang="en-US" altLang="zh-TW" sz="72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  <a:hlinkClick r:id="rId2" action="ppaction://hlinkfile"/>
              </a:rPr>
              <a:t>!!</a:t>
            </a:r>
            <a:endParaRPr lang="zh-TW" altLang="en-US" sz="7200" dirty="0" smtClean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679330" y="2215663"/>
            <a:ext cx="9864970" cy="37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zh-TW" altLang="en-US" sz="66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七、反說服法</a:t>
            </a:r>
            <a:endParaRPr lang="en-US" altLang="zh-TW" sz="6600" b="1" dirty="0" smtClean="0">
              <a:solidFill>
                <a:srgbClr val="C00000"/>
              </a:solidFill>
              <a:latin typeface="文鼎標楷注音" panose="020B0602010101010101" pitchFamily="34" charset="-120"/>
              <a:ea typeface="文鼎粗隸" panose="02010609010101010101" pitchFamily="49" charset="-120"/>
              <a:sym typeface="Salesforce Sans"/>
            </a:endParaRPr>
          </a:p>
          <a:p>
            <a:pPr eaLnBrk="1" hangingPunct="1">
              <a:lnSpc>
                <a:spcPts val="68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八</a:t>
            </a:r>
            <a:r>
              <a:rPr lang="zh-TW" altLang="en-US" sz="6600" b="1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粗隸" panose="02010609010101010101" pitchFamily="49" charset="-120"/>
                <a:sym typeface="Salesforce Sans"/>
              </a:rPr>
              <a:t>、反激將法</a:t>
            </a:r>
            <a:endParaRPr lang="en-US" altLang="zh-TW" sz="6600" b="1" dirty="0" smtClean="0">
              <a:solidFill>
                <a:srgbClr val="C00000"/>
              </a:solidFill>
              <a:latin typeface="文鼎標楷注音" panose="020B0602010101010101" pitchFamily="34" charset="-120"/>
              <a:ea typeface="文鼎粗隸" panose="02010609010101010101" pitchFamily="49" charset="-120"/>
              <a:sym typeface="Salesforce Sans"/>
            </a:endParaRPr>
          </a:p>
          <a:p>
            <a:pPr eaLnBrk="1" hangingPunct="1">
              <a:lnSpc>
                <a:spcPts val="6800"/>
              </a:lnSpc>
            </a:pPr>
            <a:r>
              <a:rPr lang="en-US" altLang="zh-TW" sz="66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/>
            </a:r>
            <a:br>
              <a:rPr lang="en-US" altLang="zh-TW" sz="66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endParaRPr lang="zh-TW" altLang="en-US" sz="6600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65412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955675"/>
            <a:ext cx="3992563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-79375"/>
            <a:ext cx="332105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2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439</TotalTime>
  <Words>208</Words>
  <Application>Microsoft Office PowerPoint</Application>
  <PresentationFormat>寬螢幕</PresentationFormat>
  <Paragraphs>61</Paragraphs>
  <Slides>16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Euphemia</vt:lpstr>
      <vt:lpstr>Salesforce Sans</vt:lpstr>
      <vt:lpstr>文鼎粗行楷</vt:lpstr>
      <vt:lpstr>文鼎粗隸</vt:lpstr>
      <vt:lpstr>文鼎標楷注音</vt:lpstr>
      <vt:lpstr>微軟正黑體</vt:lpstr>
      <vt:lpstr>標楷體</vt:lpstr>
      <vt:lpstr>Times New Roman</vt:lpstr>
      <vt:lpstr>Wingdings</vt:lpstr>
      <vt:lpstr>兒童遊樂 16X9</vt:lpstr>
      <vt:lpstr>基隆市長樂國小 108學年 第一學期 班親會     學務處  宣達事項</vt:lpstr>
      <vt:lpstr>基隆市長樂國小 108學年 第一學期 班親會    學務處  宣達事項</vt:lpstr>
      <vt:lpstr>反毒到鄰里，  人才要的就是你!</vt:lpstr>
      <vt:lpstr>白雪公主篇 </vt:lpstr>
      <vt:lpstr>反毒好幾招!!</vt:lpstr>
      <vt:lpstr>PowerPoint 簡報</vt:lpstr>
      <vt:lpstr>PowerPoint 簡報</vt:lpstr>
      <vt:lpstr>PowerPoint 簡報</vt:lpstr>
      <vt:lpstr>PowerPoint 簡報</vt:lpstr>
      <vt:lpstr>反霸凌</vt:lpstr>
      <vt:lpstr>反霸凌</vt:lpstr>
      <vt:lpstr>反霸凌</vt:lpstr>
      <vt:lpstr>反霸凌</vt:lpstr>
      <vt:lpstr>溫馨安全</vt:lpstr>
      <vt:lpstr>網路霸凌行為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基隆標題版面配置</dc:title>
  <dc:creator>user</dc:creator>
  <cp:lastModifiedBy>user</cp:lastModifiedBy>
  <cp:revision>48</cp:revision>
  <dcterms:created xsi:type="dcterms:W3CDTF">2019-02-11T03:29:45Z</dcterms:created>
  <dcterms:modified xsi:type="dcterms:W3CDTF">2019-09-20T06:20:05Z</dcterms:modified>
</cp:coreProperties>
</file>