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5" r:id="rId10"/>
    <p:sldId id="264" r:id="rId11"/>
    <p:sldId id="274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9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8C06A-9C93-4DF5-9DED-A1EA4DC66175}" type="datetimeFigureOut">
              <a:rPr lang="zh-TW" altLang="en-US" smtClean="0"/>
              <a:t>2019/1/7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6C8D5-EB7F-49F6-BF26-E42B5EFE71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6C8D5-EB7F-49F6-BF26-E42B5EFE7178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直線接點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fld id="{D36C7038-2AE5-4618-88C3-BE246B2609F6}" type="datetimeFigureOut">
              <a:rPr lang="zh-TW" altLang="en-US" smtClean="0"/>
              <a:pPr/>
              <a:t>2019/1/7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fld id="{4C615938-524E-42CD-88B8-098ABE80EA7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直線接點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+mj-ea"/>
              <a:ea typeface="+mj-ea"/>
            </a:endParaRPr>
          </a:p>
        </p:txBody>
      </p:sp>
      <p:sp>
        <p:nvSpPr>
          <p:cNvPr id="29" name="直線接點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+mj-ea"/>
              <a:ea typeface="+mj-ea"/>
            </a:endParaRPr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latin typeface="+mj-ea"/>
              <a:ea typeface="+mj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ea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j-ea"/>
          <a:ea typeface="+mj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j-ea"/>
          <a:ea typeface="+mj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j-ea"/>
          <a:ea typeface="+mj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j-ea"/>
          <a:ea typeface="+mj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j-ea"/>
          <a:ea typeface="+mj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yui_3_5_1_5_1383354121772_1009" descr="http://pic4.nipic.com/20091008/2476235_005831886410_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32000" contrast="-50000"/>
          </a:blip>
          <a:srcRect/>
          <a:stretch>
            <a:fillRect/>
          </a:stretch>
        </p:blipFill>
        <p:spPr bwMode="auto">
          <a:xfrm>
            <a:off x="0" y="260648"/>
            <a:ext cx="9144000" cy="5949280"/>
          </a:xfrm>
          <a:prstGeom prst="rect">
            <a:avLst/>
          </a:prstGeom>
          <a:solidFill>
            <a:srgbClr val="FFFFFF">
              <a:alpha val="14902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560840" cy="1296144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8900" b="1" dirty="0" smtClean="0"/>
              <a:t>中、</a:t>
            </a:r>
            <a:r>
              <a:rPr lang="zh-TW" altLang="zh-TW" sz="8900" b="1" dirty="0" smtClean="0"/>
              <a:t>西 餐 </a:t>
            </a:r>
            <a:r>
              <a:rPr lang="zh-TW" altLang="zh-TW" sz="8900" b="1" dirty="0" smtClean="0"/>
              <a:t>禮儀 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5576" y="4725144"/>
            <a:ext cx="7537648" cy="968846"/>
          </a:xfrm>
        </p:spPr>
        <p:txBody>
          <a:bodyPr>
            <a:normAutofit fontScale="92500" lnSpcReduction="20000"/>
          </a:bodyPr>
          <a:lstStyle/>
          <a:p>
            <a:endParaRPr lang="en-US" altLang="zh-TW" b="1" dirty="0" smtClean="0">
              <a:solidFill>
                <a:schemeClr val="tx1"/>
              </a:solidFill>
              <a:latin typeface="+mj-ea"/>
            </a:endParaRPr>
          </a:p>
          <a:p>
            <a:r>
              <a:rPr lang="zh-TW" altLang="en-US" sz="4600" b="1" dirty="0" smtClean="0">
                <a:solidFill>
                  <a:schemeClr val="tx1"/>
                </a:solidFill>
                <a:latin typeface="+mj-ea"/>
              </a:rPr>
              <a:t>基隆市長樂國民小學午餐教育</a:t>
            </a:r>
            <a:endParaRPr lang="zh-TW" altLang="en-US" sz="4600" b="1" dirty="0">
              <a:solidFill>
                <a:schemeClr val="tx1"/>
              </a:solidFill>
              <a:latin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中餐禮儀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628800"/>
            <a:ext cx="6264696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中餐禮儀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556792"/>
            <a:ext cx="5544616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中餐禮儀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上菜順序</a:t>
            </a:r>
            <a:r>
              <a:rPr lang="en-US" altLang="zh-TW" dirty="0"/>
              <a:t>:</a:t>
            </a:r>
          </a:p>
          <a:p>
            <a:r>
              <a:rPr lang="zh-TW" altLang="en-US" dirty="0"/>
              <a:t>小菜（冷盤）</a:t>
            </a:r>
          </a:p>
          <a:p>
            <a:r>
              <a:rPr lang="zh-TW" altLang="en-US" dirty="0"/>
              <a:t>→主菜</a:t>
            </a:r>
          </a:p>
          <a:p>
            <a:r>
              <a:rPr lang="zh-TW" altLang="en-US" dirty="0"/>
              <a:t>→大菜</a:t>
            </a:r>
          </a:p>
          <a:p>
            <a:r>
              <a:rPr lang="zh-TW" altLang="en-US" dirty="0"/>
              <a:t>→湯</a:t>
            </a:r>
          </a:p>
          <a:p>
            <a:r>
              <a:rPr lang="zh-TW" altLang="en-US" dirty="0"/>
              <a:t>→點心</a:t>
            </a:r>
          </a:p>
          <a:p>
            <a:r>
              <a:rPr lang="zh-TW" altLang="en-US" dirty="0"/>
              <a:t>→水果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700808"/>
            <a:ext cx="3530166" cy="470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中餐禮儀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/>
              <a:t>（一）筷子：</a:t>
            </a:r>
          </a:p>
          <a:p>
            <a:pPr>
              <a:buNone/>
            </a:pPr>
            <a:r>
              <a:rPr lang="zh-TW" altLang="en-US" dirty="0"/>
              <a:t>●筷子是中式餐的主要用餐工具，不可以用來剔牙。</a:t>
            </a:r>
          </a:p>
          <a:p>
            <a:pPr>
              <a:buNone/>
            </a:pPr>
            <a:r>
              <a:rPr lang="zh-TW" altLang="en-US" dirty="0"/>
              <a:t>●與人交談時，筷子要放下，不要揮舞它。</a:t>
            </a:r>
          </a:p>
          <a:p>
            <a:pPr>
              <a:buNone/>
            </a:pPr>
            <a:r>
              <a:rPr lang="zh-TW" altLang="en-US" dirty="0"/>
              <a:t>●不用筷子攪拌熱湯或敲碗盤。</a:t>
            </a:r>
          </a:p>
          <a:p>
            <a:pPr>
              <a:buNone/>
            </a:pPr>
            <a:r>
              <a:rPr lang="zh-TW" altLang="en-US" dirty="0"/>
              <a:t>●舀湯時將筷子置放於筷架上。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中餐禮儀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/>
              <a:t>（二）湯匙：</a:t>
            </a:r>
          </a:p>
          <a:p>
            <a:pPr>
              <a:buNone/>
            </a:pPr>
            <a:r>
              <a:rPr lang="zh-TW" altLang="en-US" dirty="0"/>
              <a:t>●湯匙是用來舀食物，但是儘量不要單用勺子取菜餚。</a:t>
            </a:r>
          </a:p>
          <a:p>
            <a:pPr>
              <a:buNone/>
            </a:pPr>
            <a:r>
              <a:rPr lang="zh-TW" altLang="en-US" dirty="0"/>
              <a:t>●用湯匙取菜時要適量，注意不要過滿，以免濺到桌上。</a:t>
            </a:r>
          </a:p>
          <a:p>
            <a:pPr>
              <a:buNone/>
            </a:pPr>
            <a:r>
              <a:rPr lang="zh-TW" altLang="en-US" dirty="0"/>
              <a:t>●不用湯匙時，要將它放置在碟子上，不要直接放在桌上或是食物中。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中餐禮儀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/>
              <a:t>（三）濕毛巾：</a:t>
            </a:r>
          </a:p>
          <a:p>
            <a:pPr>
              <a:buNone/>
            </a:pPr>
            <a:r>
              <a:rPr lang="zh-TW" altLang="en-US" dirty="0"/>
              <a:t>●用餐前當侍者為用餐者上一塊衛生的濕毛巾是可以用來擦手的。</a:t>
            </a:r>
          </a:p>
          <a:p>
            <a:pPr>
              <a:buNone/>
            </a:pPr>
            <a:r>
              <a:rPr lang="zh-TW" altLang="en-US" dirty="0"/>
              <a:t>●有些較正式場合會在餐宴結束前再送上一塊濕毛巾，是用來擦嘴的。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中餐禮儀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b="1" dirty="0" smtClean="0"/>
              <a:t>吃</a:t>
            </a:r>
            <a:r>
              <a:rPr lang="zh-TW" altLang="en-US" b="1" dirty="0"/>
              <a:t>的藝術</a:t>
            </a:r>
          </a:p>
          <a:p>
            <a:pPr>
              <a:buNone/>
            </a:pPr>
            <a:r>
              <a:rPr lang="zh-TW" altLang="en-US" dirty="0"/>
              <a:t>●每道菜皆由主客開始取菜，然後依序挾菜。</a:t>
            </a:r>
          </a:p>
          <a:p>
            <a:pPr>
              <a:buNone/>
            </a:pPr>
            <a:r>
              <a:rPr lang="zh-TW" altLang="en-US" dirty="0"/>
              <a:t>●與長輩用餐特別注意：</a:t>
            </a:r>
          </a:p>
          <a:p>
            <a:pPr>
              <a:buNone/>
            </a:pPr>
            <a:r>
              <a:rPr lang="en-US" altLang="zh-TW" dirty="0"/>
              <a:t>1.</a:t>
            </a:r>
            <a:r>
              <a:rPr lang="zh-TW" altLang="en-US" dirty="0"/>
              <a:t>長輩先開動，晚輩才可食。</a:t>
            </a:r>
          </a:p>
          <a:p>
            <a:pPr>
              <a:buNone/>
            </a:pPr>
            <a:r>
              <a:rPr lang="en-US" altLang="zh-TW" dirty="0"/>
              <a:t>2.</a:t>
            </a:r>
            <a:r>
              <a:rPr lang="zh-TW" altLang="en-US" dirty="0"/>
              <a:t>長輩放下筷，晚輩才可放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中餐禮儀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dirty="0"/>
              <a:t>●不要以口就食，要端起碗吃飯。</a:t>
            </a:r>
          </a:p>
          <a:p>
            <a:pPr>
              <a:buNone/>
            </a:pPr>
            <a:r>
              <a:rPr lang="zh-TW" altLang="en-US" dirty="0"/>
              <a:t>●喝湯不出聲</a:t>
            </a:r>
          </a:p>
          <a:p>
            <a:pPr>
              <a:buNone/>
            </a:pPr>
            <a:r>
              <a:rPr lang="zh-TW" altLang="en-US" dirty="0"/>
              <a:t>●用公筷母匙，不以自己的餐具取菜。</a:t>
            </a:r>
          </a:p>
          <a:p>
            <a:pPr>
              <a:buNone/>
            </a:pPr>
            <a:r>
              <a:rPr lang="zh-TW" altLang="en-US" dirty="0" smtClean="0"/>
              <a:t>●吐出之食物殘渣應放到指定位置或是包在紙上，不要吐在桌上。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●</a:t>
            </a:r>
            <a:r>
              <a:rPr lang="zh-TW" altLang="en-US" dirty="0"/>
              <a:t>有些菜餚要用手取，會隨菜附上毛巾或洗指碗，有些</a:t>
            </a:r>
            <a:r>
              <a:rPr lang="zh-TW" altLang="en-US" dirty="0" smtClean="0"/>
              <a:t>餐廳或</a:t>
            </a:r>
            <a:r>
              <a:rPr lang="zh-TW" altLang="en-US" dirty="0"/>
              <a:t>在洗指碗中放鮮花或是檸檬片做區隔以避免用餐者誤飲。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中餐禮儀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中餐的餐具</a:t>
            </a:r>
            <a:r>
              <a:rPr lang="en-US" altLang="zh-TW" dirty="0"/>
              <a:t>:</a:t>
            </a:r>
          </a:p>
          <a:p>
            <a:r>
              <a:rPr lang="zh-TW" altLang="en-US" dirty="0"/>
              <a:t>基本用具就是飯碗、小湯碗、盤、筷子、</a:t>
            </a:r>
            <a:r>
              <a:rPr lang="zh-TW" altLang="en-US" dirty="0" smtClean="0"/>
              <a:t>筷墊</a:t>
            </a:r>
            <a:r>
              <a:rPr lang="zh-TW" altLang="en-US" dirty="0"/>
              <a:t>、湯匙、匙套、水杯、酒杯、餐巾、調味</a:t>
            </a:r>
            <a:r>
              <a:rPr lang="zh-TW" altLang="en-US" dirty="0" smtClean="0"/>
              <a:t>皿等。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/>
              <a:t>餐巾的用途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zh-TW" smtClean="0"/>
              <a:t>當主人打開餐巾時，表示進餐開始，此時，其他人也必須打開自己的餐巾。如果是小型餐巾就全部打開，大型餐巾就對折一半，然後鋪在膝上。一般人常常一坐下就打開餐巾鋪在 膝上，其實應該要等主人先這麼做，其它人才能跟著做。</a:t>
            </a:r>
            <a:endParaRPr lang="en-US" altLang="zh-TW" smtClean="0"/>
          </a:p>
          <a:p>
            <a:r>
              <a:rPr lang="zh-TW" altLang="zh-TW" smtClean="0"/>
              <a:t>整個用餐過程中，餐巾都要鋪在膝上，以便必要時用來輕拭嘴部。用餐中途如果要暫時離開，應該把餐巾留在椅子上，服務生看到就知道你還會再回來。當主人把他</a:t>
            </a:r>
            <a:r>
              <a:rPr lang="en-US" altLang="zh-TW" smtClean="0"/>
              <a:t>/</a:t>
            </a:r>
            <a:r>
              <a:rPr lang="zh-TW" altLang="zh-TW" smtClean="0"/>
              <a:t>她的餐巾放在餐桌上時，表示用餐結束，此時，其它人也必須把餐巾整齊地放在餐桌上自己餐盤的右邊（但餐巾不可折疊或揉成一團）。 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點菜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dirty="0"/>
              <a:t>看菜單時，不熟悉的項目可以問服務生，因為回答客人的問題是服務生的職責之一。點 菜前最好先問清楚，以免點到不喜歡或會過敏的食物，使得整頓飯必須邊吃邊挑撿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通常</a:t>
            </a:r>
            <a:r>
              <a:rPr lang="zh-TW" altLang="zh-TW" dirty="0"/>
              <a:t>主人會讓客人先點，他</a:t>
            </a:r>
            <a:r>
              <a:rPr lang="en-US" altLang="zh-TW" dirty="0"/>
              <a:t>/ </a:t>
            </a:r>
            <a:r>
              <a:rPr lang="zh-TW" altLang="zh-TW" dirty="0"/>
              <a:t>她最後點。不過，有時是由服務生決定點菜的次序。一般而言，女士先點，男士後點。如果你身為客人，你不可以點菜單上最貴的項目，也不可以點兩道以上的主 菜，除非主人表示沒關係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如果</a:t>
            </a:r>
            <a:r>
              <a:rPr lang="zh-TW" altLang="zh-TW" dirty="0"/>
              <a:t>主人說：「我想試試這道聽起來很可口的起士蛋糕；你要不要也點一客？」或者「這家餐廳的拿手菜是燉排骨；我想你會喜歡的，」這時，如果你也願意，就可以點這個項目。 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C:\Users\student20\Desktop\image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6672"/>
            <a:ext cx="7862906" cy="6003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餐具的擺法</a:t>
            </a:r>
            <a:r>
              <a:rPr lang="zh-TW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凡是參加過正式餐宴的人，一定可以從餐桌的擺設方式得知這頓飯將有哪些菜餚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我們</a:t>
            </a:r>
            <a:r>
              <a:rPr lang="zh-TW" altLang="zh-TW" dirty="0"/>
              <a:t>可以在自己面前的餐盤中央假想有一條直線，假想線的右側應該擺設下列餐具：玻璃杯、磁杯與碟、刀、匙，如果菜餚尚包括海鮮，則還 有海鮮叉。注意，玻璃杯或磁杯用過後一定要放回原位，以維持桌面的清爽。假想線的左側應該擺設以下餐具：麵包與奶油盤（含小型奶油刀，它是水平放在餐盤的上方）、沙拉盤、餐巾、叉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記住</a:t>
            </a:r>
            <a:r>
              <a:rPr lang="zh-TW" altLang="zh-TW" dirty="0"/>
              <a:t>「</a:t>
            </a:r>
            <a:r>
              <a:rPr lang="zh-TW" altLang="zh-TW" b="1" dirty="0">
                <a:solidFill>
                  <a:srgbClr val="C00000"/>
                </a:solidFill>
              </a:rPr>
              <a:t>液體在我右邊、固體在我左 邊</a:t>
            </a:r>
            <a:r>
              <a:rPr lang="zh-TW" altLang="zh-TW" dirty="0"/>
              <a:t>」的原則，這樣就可以很快熟悉餐桌的擺設。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餐具的用法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zh-TW" dirty="0">
                <a:solidFill>
                  <a:srgbClr val="C00000"/>
                </a:solidFill>
              </a:rPr>
              <a:t>從離自己餐盤最遠的刀、叉或匙開始用</a:t>
            </a:r>
            <a:r>
              <a:rPr lang="zh-TW" altLang="zh-TW" dirty="0"/>
              <a:t>， 然後朝著餐盤的方向，每道菜依序使用一種餐具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甜點</a:t>
            </a:r>
            <a:r>
              <a:rPr lang="zh-TW" altLang="zh-TW" dirty="0"/>
              <a:t>匙與叉通常排在餐盤的上方，不過有時是隨著甜點一道送上來的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只要</a:t>
            </a:r>
            <a:r>
              <a:rPr lang="zh-TW" altLang="zh-TW" dirty="0"/>
              <a:t>記得「</a:t>
            </a:r>
            <a:r>
              <a:rPr lang="zh-TW" altLang="zh-TW" dirty="0">
                <a:solidFill>
                  <a:srgbClr val="C00000"/>
                </a:solidFill>
              </a:rPr>
              <a:t>從外往內</a:t>
            </a:r>
            <a:r>
              <a:rPr lang="zh-TW" altLang="zh-TW" dirty="0"/>
              <a:t>」的使用順序，一定沒問題。食物的切法與吃法可分為「美式」和「歐式」，兩 種方式都合乎西餐禮儀。美式是用右手拿刀、左手拿叉，用叉子把食物固定在盤中，然後用刀子切成一口大小的塊狀，切了幾塊，再把刀橫放在餐盤上方的邊緣，刀鋒向內。接著，左 手拿的叉換用右手拿，即可開始吃。（如果是左撇子，可繼續用左手拿叉，叉尖向上。）歐式的切法跟美式一樣，右手拿刀、左手拿叉，不同的是吃法，切完後，叉子仍然留在左手， 叉尖向下，刀子也仍然留在右手，然後直接用左手的叉子叉起切好的食物來吃。 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用餐完畢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zh-TW" dirty="0">
                <a:solidFill>
                  <a:srgbClr val="C00000"/>
                </a:solidFill>
              </a:rPr>
              <a:t>用餐完畢時，不可以把餐盤從面前推開，應該讓它留在原位。</a:t>
            </a:r>
            <a:r>
              <a:rPr lang="zh-TW" altLang="zh-TW" dirty="0"/>
              <a:t>一般人常把刀叉呈交叉狀放在餐盤裡，表示用餐完畢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刀叉</a:t>
            </a:r>
            <a:r>
              <a:rPr lang="zh-TW" altLang="zh-TW" dirty="0"/>
              <a:t>應該並排放，</a:t>
            </a:r>
            <a:r>
              <a:rPr lang="zh-TW" altLang="zh-TW" dirty="0">
                <a:solidFill>
                  <a:srgbClr val="C00000"/>
                </a:solidFill>
              </a:rPr>
              <a:t>左叉右刀，刀鋒向內</a:t>
            </a:r>
            <a:r>
              <a:rPr lang="zh-TW" altLang="zh-TW" dirty="0"/>
              <a:t>、</a:t>
            </a:r>
            <a:r>
              <a:rPr lang="zh-TW" altLang="zh-TW" dirty="0">
                <a:solidFill>
                  <a:srgbClr val="C00000"/>
                </a:solidFill>
              </a:rPr>
              <a:t>叉尖向下</a:t>
            </a:r>
            <a:r>
              <a:rPr lang="zh-TW" altLang="zh-TW" dirty="0"/>
              <a:t>，呈 十點鐘和四點鐘的方向放在餐盤裡，而且要確定放好，以免餐盤移動時刀叉會滑落。凡是用過的刀叉匙絕對不可以再放回餐桌上。用過的湯匙也不可以留在杯子裡，湯匙應該放在專用的湯碟上。沒用到的刀叉匙一律讓它們留在餐桌上。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7200" dirty="0" smtClean="0"/>
              <a:t>英、美式座位</a:t>
            </a:r>
            <a:endParaRPr lang="zh-TW" altLang="en-US" sz="72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348880"/>
            <a:ext cx="7272808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7200" dirty="0" smtClean="0"/>
              <a:t>法式座位</a:t>
            </a:r>
            <a:endParaRPr lang="zh-TW" altLang="en-US" sz="7200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867025" y="2149475"/>
            <a:ext cx="340995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原創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原創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56</TotalTime>
  <Words>1264</Words>
  <Application>Microsoft Office PowerPoint</Application>
  <PresentationFormat>如螢幕大小 (4:3)</PresentationFormat>
  <Paragraphs>64</Paragraphs>
  <Slides>18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6" baseType="lpstr">
      <vt:lpstr>新細明體</vt:lpstr>
      <vt:lpstr>標楷體</vt:lpstr>
      <vt:lpstr>Bookman Old Style</vt:lpstr>
      <vt:lpstr>Calibri</vt:lpstr>
      <vt:lpstr>Gill Sans MT</vt:lpstr>
      <vt:lpstr>Wingdings</vt:lpstr>
      <vt:lpstr>Wingdings 3</vt:lpstr>
      <vt:lpstr>原創</vt:lpstr>
      <vt:lpstr>中、西 餐 禮儀  </vt:lpstr>
      <vt:lpstr>餐巾的用途</vt:lpstr>
      <vt:lpstr>點菜</vt:lpstr>
      <vt:lpstr>PowerPoint 簡報</vt:lpstr>
      <vt:lpstr>餐具的擺法 </vt:lpstr>
      <vt:lpstr>餐具的用法</vt:lpstr>
      <vt:lpstr>用餐完畢</vt:lpstr>
      <vt:lpstr>英、美式座位</vt:lpstr>
      <vt:lpstr>法式座位</vt:lpstr>
      <vt:lpstr>中餐禮儀</vt:lpstr>
      <vt:lpstr>中餐禮儀</vt:lpstr>
      <vt:lpstr>中餐禮儀</vt:lpstr>
      <vt:lpstr>中餐禮儀</vt:lpstr>
      <vt:lpstr>中餐禮儀</vt:lpstr>
      <vt:lpstr>中餐禮儀</vt:lpstr>
      <vt:lpstr>中餐禮儀</vt:lpstr>
      <vt:lpstr>中餐禮儀</vt:lpstr>
      <vt:lpstr>中餐禮儀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西 餐 禮 儀</dc:title>
  <dc:creator>student20</dc:creator>
  <cp:lastModifiedBy>user</cp:lastModifiedBy>
  <cp:revision>8</cp:revision>
  <dcterms:created xsi:type="dcterms:W3CDTF">2013-12-05T11:03:12Z</dcterms:created>
  <dcterms:modified xsi:type="dcterms:W3CDTF">2019-01-07T06:56:15Z</dcterms:modified>
</cp:coreProperties>
</file>