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3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6" r:id="rId18"/>
    <p:sldId id="275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4" r:id="rId35"/>
    <p:sldId id="298" r:id="rId36"/>
    <p:sldId id="297" r:id="rId37"/>
    <p:sldId id="296" r:id="rId38"/>
    <p:sldId id="295" r:id="rId39"/>
    <p:sldId id="292" r:id="rId40"/>
    <p:sldId id="313" r:id="rId41"/>
    <p:sldId id="312" r:id="rId42"/>
    <p:sldId id="311" r:id="rId43"/>
    <p:sldId id="310" r:id="rId44"/>
    <p:sldId id="309" r:id="rId45"/>
    <p:sldId id="308" r:id="rId46"/>
    <p:sldId id="306" r:id="rId47"/>
    <p:sldId id="305" r:id="rId48"/>
    <p:sldId id="304" r:id="rId49"/>
    <p:sldId id="303" r:id="rId50"/>
    <p:sldId id="302" r:id="rId51"/>
    <p:sldId id="301" r:id="rId52"/>
    <p:sldId id="317" r:id="rId53"/>
    <p:sldId id="316" r:id="rId54"/>
    <p:sldId id="315" r:id="rId55"/>
    <p:sldId id="314" r:id="rId56"/>
    <p:sldId id="293" r:id="rId57"/>
    <p:sldId id="300" r:id="rId58"/>
    <p:sldId id="325" r:id="rId59"/>
    <p:sldId id="324" r:id="rId60"/>
    <p:sldId id="323" r:id="rId61"/>
    <p:sldId id="322" r:id="rId62"/>
    <p:sldId id="321" r:id="rId63"/>
    <p:sldId id="320" r:id="rId64"/>
    <p:sldId id="319" r:id="rId65"/>
    <p:sldId id="318" r:id="rId66"/>
    <p:sldId id="299" r:id="rId67"/>
    <p:sldId id="326" r:id="rId68"/>
    <p:sldId id="327" r:id="rId69"/>
    <p:sldId id="328" r:id="rId70"/>
    <p:sldId id="329" r:id="rId71"/>
    <p:sldId id="330" r:id="rId72"/>
    <p:sldId id="331" r:id="rId73"/>
    <p:sldId id="332" r:id="rId74"/>
    <p:sldId id="333" r:id="rId75"/>
    <p:sldId id="334" r:id="rId76"/>
    <p:sldId id="335" r:id="rId77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0712"/>
    <a:srgbClr val="0D0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32" autoAdjust="0"/>
  </p:normalViewPr>
  <p:slideViewPr>
    <p:cSldViewPr>
      <p:cViewPr varScale="1"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viewProps" Target="view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theme" Target="theme/theme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2A09136-EB62-43B7-938B-FC7421208EB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80C4E25-4DF9-4A2F-8C7F-41D216E832C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zh-TW">
                <a:latin typeface="Arial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A211FF0-6720-467F-AA61-D00DBF0D9A5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zh-TW">
                <a:latin typeface="Arial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166D785-84EA-4797-B86D-FEE46D2743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zh-TW">
                <a:latin typeface="Arial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B48E137-3244-4D07-B463-8114ABBBFE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9" name="Group 7">
                <a:extLst>
                  <a:ext uri="{FF2B5EF4-FFF2-40B4-BE49-F238E27FC236}">
                    <a16:creationId xmlns:a16="http://schemas.microsoft.com/office/drawing/2014/main" id="{D0560A3C-4CE3-482E-A997-359A836540F5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0" name="Group 8">
                  <a:extLst>
                    <a:ext uri="{FF2B5EF4-FFF2-40B4-BE49-F238E27FC236}">
                      <a16:creationId xmlns:a16="http://schemas.microsoft.com/office/drawing/2014/main" id="{C4498C6E-3C5A-4A27-8548-00BF06DCCB12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9" name="Group 9">
                    <a:extLst>
                      <a:ext uri="{FF2B5EF4-FFF2-40B4-BE49-F238E27FC236}">
                        <a16:creationId xmlns:a16="http://schemas.microsoft.com/office/drawing/2014/main" id="{475EDED9-84DB-47BC-BBEB-0CA7020CDA1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6" name="Freeform 10">
                      <a:extLst>
                        <a:ext uri="{FF2B5EF4-FFF2-40B4-BE49-F238E27FC236}">
                          <a16:creationId xmlns:a16="http://schemas.microsoft.com/office/drawing/2014/main" id="{B20C1DD8-8223-4488-9376-4AD3FF3741A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zh-TW" alt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57" name="Freeform 11">
                      <a:extLst>
                        <a:ext uri="{FF2B5EF4-FFF2-40B4-BE49-F238E27FC236}">
                          <a16:creationId xmlns:a16="http://schemas.microsoft.com/office/drawing/2014/main" id="{EE6610DC-CBE7-423F-A8DF-FBEC339529C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zh-TW" alt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50" name="Oval 12">
                    <a:extLst>
                      <a:ext uri="{FF2B5EF4-FFF2-40B4-BE49-F238E27FC236}">
                        <a16:creationId xmlns:a16="http://schemas.microsoft.com/office/drawing/2014/main" id="{06728233-BE7A-41D7-801F-65086918F91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  <p:sp>
                <p:nvSpPr>
                  <p:cNvPr id="51" name="Freeform 13">
                    <a:extLst>
                      <a:ext uri="{FF2B5EF4-FFF2-40B4-BE49-F238E27FC236}">
                        <a16:creationId xmlns:a16="http://schemas.microsoft.com/office/drawing/2014/main" id="{BA9D97F8-C460-4FB9-B030-8F1B34796CD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  <p:sp>
                <p:nvSpPr>
                  <p:cNvPr id="52" name="Freeform 14">
                    <a:extLst>
                      <a:ext uri="{FF2B5EF4-FFF2-40B4-BE49-F238E27FC236}">
                        <a16:creationId xmlns:a16="http://schemas.microsoft.com/office/drawing/2014/main" id="{32678B48-2CB3-43B6-A89D-0B935F4B5A6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  <p:sp>
                <p:nvSpPr>
                  <p:cNvPr id="53" name="Freeform 15">
                    <a:extLst>
                      <a:ext uri="{FF2B5EF4-FFF2-40B4-BE49-F238E27FC236}">
                        <a16:creationId xmlns:a16="http://schemas.microsoft.com/office/drawing/2014/main" id="{AC1459FB-50FD-4DF3-ADB0-F6BD651EA6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  <p:sp>
                <p:nvSpPr>
                  <p:cNvPr id="54" name="Freeform 16">
                    <a:extLst>
                      <a:ext uri="{FF2B5EF4-FFF2-40B4-BE49-F238E27FC236}">
                        <a16:creationId xmlns:a16="http://schemas.microsoft.com/office/drawing/2014/main" id="{A1CF2AF1-4EFD-49D9-AE99-FAB1EDF9471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  <p:sp>
                <p:nvSpPr>
                  <p:cNvPr id="55" name="Freeform 17">
                    <a:extLst>
                      <a:ext uri="{FF2B5EF4-FFF2-40B4-BE49-F238E27FC236}">
                        <a16:creationId xmlns:a16="http://schemas.microsoft.com/office/drawing/2014/main" id="{7773F353-59A4-494F-8709-2E61A2FF8C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</p:grpSp>
            <p:pic>
              <p:nvPicPr>
                <p:cNvPr id="41" name="Picture 18">
                  <a:extLst>
                    <a:ext uri="{FF2B5EF4-FFF2-40B4-BE49-F238E27FC236}">
                      <a16:creationId xmlns:a16="http://schemas.microsoft.com/office/drawing/2014/main" id="{D4E8A64E-1B7F-4BFD-9997-C613B19214A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2" name="Picture 19">
                  <a:extLst>
                    <a:ext uri="{FF2B5EF4-FFF2-40B4-BE49-F238E27FC236}">
                      <a16:creationId xmlns:a16="http://schemas.microsoft.com/office/drawing/2014/main" id="{8A4BA29D-7E22-4193-A2A7-74F4019A396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3" name="Picture 20">
                  <a:extLst>
                    <a:ext uri="{FF2B5EF4-FFF2-40B4-BE49-F238E27FC236}">
                      <a16:creationId xmlns:a16="http://schemas.microsoft.com/office/drawing/2014/main" id="{6917FC1A-0B70-41E3-917B-B36B86166D7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" name="Picture 21">
                  <a:extLst>
                    <a:ext uri="{FF2B5EF4-FFF2-40B4-BE49-F238E27FC236}">
                      <a16:creationId xmlns:a16="http://schemas.microsoft.com/office/drawing/2014/main" id="{C427E5A6-1AD5-445D-BE3C-5C579DC780D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5" name="Picture 22">
                  <a:extLst>
                    <a:ext uri="{FF2B5EF4-FFF2-40B4-BE49-F238E27FC236}">
                      <a16:creationId xmlns:a16="http://schemas.microsoft.com/office/drawing/2014/main" id="{3678CE59-C11D-4A4E-9F80-CFA456E93DA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23">
                  <a:extLst>
                    <a:ext uri="{FF2B5EF4-FFF2-40B4-BE49-F238E27FC236}">
                      <a16:creationId xmlns:a16="http://schemas.microsoft.com/office/drawing/2014/main" id="{1A7D9FA0-7DA5-4FA1-9312-A06DC8D0A72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7" name="Picture 24">
                  <a:extLst>
                    <a:ext uri="{FF2B5EF4-FFF2-40B4-BE49-F238E27FC236}">
                      <a16:creationId xmlns:a16="http://schemas.microsoft.com/office/drawing/2014/main" id="{05EF9102-0119-479D-B75F-688BC43FE1B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8" name="Picture 25">
                  <a:extLst>
                    <a:ext uri="{FF2B5EF4-FFF2-40B4-BE49-F238E27FC236}">
                      <a16:creationId xmlns:a16="http://schemas.microsoft.com/office/drawing/2014/main" id="{ABDA8A14-9DD4-4610-B3E9-74E932E45FD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0" name="Group 26">
                <a:extLst>
                  <a:ext uri="{FF2B5EF4-FFF2-40B4-BE49-F238E27FC236}">
                    <a16:creationId xmlns:a16="http://schemas.microsoft.com/office/drawing/2014/main" id="{3937E164-7198-4014-92FE-7827F237264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1" name="Picture 27">
                  <a:extLst>
                    <a:ext uri="{FF2B5EF4-FFF2-40B4-BE49-F238E27FC236}">
                      <a16:creationId xmlns:a16="http://schemas.microsoft.com/office/drawing/2014/main" id="{4D423227-8384-4685-8988-9569C7C6797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2" name="Picture 28">
                  <a:extLst>
                    <a:ext uri="{FF2B5EF4-FFF2-40B4-BE49-F238E27FC236}">
                      <a16:creationId xmlns:a16="http://schemas.microsoft.com/office/drawing/2014/main" id="{267A577E-70BF-42C9-8D85-72F682358E5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3" name="Picture 29">
                  <a:extLst>
                    <a:ext uri="{FF2B5EF4-FFF2-40B4-BE49-F238E27FC236}">
                      <a16:creationId xmlns:a16="http://schemas.microsoft.com/office/drawing/2014/main" id="{A4E8C045-905F-4856-8318-1DFE1C50411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4" name="Picture 30">
                  <a:extLst>
                    <a:ext uri="{FF2B5EF4-FFF2-40B4-BE49-F238E27FC236}">
                      <a16:creationId xmlns:a16="http://schemas.microsoft.com/office/drawing/2014/main" id="{48003053-4FD8-456B-B4F6-C09F8BF3E7F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5" name="Picture 31">
                  <a:extLst>
                    <a:ext uri="{FF2B5EF4-FFF2-40B4-BE49-F238E27FC236}">
                      <a16:creationId xmlns:a16="http://schemas.microsoft.com/office/drawing/2014/main" id="{C7B1CE7B-FA91-4C7A-8E8A-E8D86C10659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6" name="Picture 32">
                  <a:extLst>
                    <a:ext uri="{FF2B5EF4-FFF2-40B4-BE49-F238E27FC236}">
                      <a16:creationId xmlns:a16="http://schemas.microsoft.com/office/drawing/2014/main" id="{20E4C0DA-A463-48C8-B0D6-43655AA9D71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7" name="Picture 33">
                  <a:extLst>
                    <a:ext uri="{FF2B5EF4-FFF2-40B4-BE49-F238E27FC236}">
                      <a16:creationId xmlns:a16="http://schemas.microsoft.com/office/drawing/2014/main" id="{06007AE7-03B1-4893-98AD-71740EF8CDA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8" name="Picture 34">
                  <a:extLst>
                    <a:ext uri="{FF2B5EF4-FFF2-40B4-BE49-F238E27FC236}">
                      <a16:creationId xmlns:a16="http://schemas.microsoft.com/office/drawing/2014/main" id="{17B673F7-B5E7-4195-A139-FB079DCE600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9" name="Picture 35">
                  <a:extLst>
                    <a:ext uri="{FF2B5EF4-FFF2-40B4-BE49-F238E27FC236}">
                      <a16:creationId xmlns:a16="http://schemas.microsoft.com/office/drawing/2014/main" id="{5D7DE67A-C214-43A5-8BBB-3A021CF436D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" name="Picture 36">
                  <a:extLst>
                    <a:ext uri="{FF2B5EF4-FFF2-40B4-BE49-F238E27FC236}">
                      <a16:creationId xmlns:a16="http://schemas.microsoft.com/office/drawing/2014/main" id="{172C53CC-CDC3-4C61-B2B9-036EDB3C323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37">
                  <a:extLst>
                    <a:ext uri="{FF2B5EF4-FFF2-40B4-BE49-F238E27FC236}">
                      <a16:creationId xmlns:a16="http://schemas.microsoft.com/office/drawing/2014/main" id="{BC6ACC19-F536-4C68-ACB6-AD54553BCA4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38">
                  <a:extLst>
                    <a:ext uri="{FF2B5EF4-FFF2-40B4-BE49-F238E27FC236}">
                      <a16:creationId xmlns:a16="http://schemas.microsoft.com/office/drawing/2014/main" id="{0AB7696C-C207-4318-B074-BFA70751E7C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39">
                  <a:extLst>
                    <a:ext uri="{FF2B5EF4-FFF2-40B4-BE49-F238E27FC236}">
                      <a16:creationId xmlns:a16="http://schemas.microsoft.com/office/drawing/2014/main" id="{EEC97AB0-6224-4393-9D15-3CFCD725031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40">
                  <a:extLst>
                    <a:ext uri="{FF2B5EF4-FFF2-40B4-BE49-F238E27FC236}">
                      <a16:creationId xmlns:a16="http://schemas.microsoft.com/office/drawing/2014/main" id="{94B494BA-1F15-4461-9EA0-782FDE3ED57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5" name="Picture 41">
                  <a:extLst>
                    <a:ext uri="{FF2B5EF4-FFF2-40B4-BE49-F238E27FC236}">
                      <a16:creationId xmlns:a16="http://schemas.microsoft.com/office/drawing/2014/main" id="{CE3E5B72-BF05-448C-9DC2-0BD0A732E6E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6" name="Picture 42">
                  <a:extLst>
                    <a:ext uri="{FF2B5EF4-FFF2-40B4-BE49-F238E27FC236}">
                      <a16:creationId xmlns:a16="http://schemas.microsoft.com/office/drawing/2014/main" id="{7D9C128F-21B2-43D0-86C4-2132B07EB51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" name="Picture 43">
                  <a:extLst>
                    <a:ext uri="{FF2B5EF4-FFF2-40B4-BE49-F238E27FC236}">
                      <a16:creationId xmlns:a16="http://schemas.microsoft.com/office/drawing/2014/main" id="{102037FA-A3CB-455A-8625-F694C8F3382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8" name="Picture 44">
                  <a:extLst>
                    <a:ext uri="{FF2B5EF4-FFF2-40B4-BE49-F238E27FC236}">
                      <a16:creationId xmlns:a16="http://schemas.microsoft.com/office/drawing/2014/main" id="{A0C05668-466E-47E0-B3B9-C7003C2463F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9" name="Picture 45">
                  <a:extLst>
                    <a:ext uri="{FF2B5EF4-FFF2-40B4-BE49-F238E27FC236}">
                      <a16:creationId xmlns:a16="http://schemas.microsoft.com/office/drawing/2014/main" id="{027A7472-7849-4611-8132-3D0BAAD64AD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8" name="Freeform 46">
              <a:extLst>
                <a:ext uri="{FF2B5EF4-FFF2-40B4-BE49-F238E27FC236}">
                  <a16:creationId xmlns:a16="http://schemas.microsoft.com/office/drawing/2014/main" id="{AD8B1D2E-3603-412F-BC7C-FD83C87AD0D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9" name="Freeform 47">
              <a:extLst>
                <a:ext uri="{FF2B5EF4-FFF2-40B4-BE49-F238E27FC236}">
                  <a16:creationId xmlns:a16="http://schemas.microsoft.com/office/drawing/2014/main" id="{C3C79424-1497-4747-BEE2-8D044509C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0" name="Freeform 48">
              <a:extLst>
                <a:ext uri="{FF2B5EF4-FFF2-40B4-BE49-F238E27FC236}">
                  <a16:creationId xmlns:a16="http://schemas.microsoft.com/office/drawing/2014/main" id="{07F0B091-61BB-41AB-A309-68F21DC0A5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1" name="Freeform 49" descr="kimonopat1">
              <a:extLst>
                <a:ext uri="{FF2B5EF4-FFF2-40B4-BE49-F238E27FC236}">
                  <a16:creationId xmlns:a16="http://schemas.microsoft.com/office/drawing/2014/main" id="{6A46D306-97F9-4E84-A86A-9A3AD4F0146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2" name="Freeform 50" descr="kimonopat1">
              <a:extLst>
                <a:ext uri="{FF2B5EF4-FFF2-40B4-BE49-F238E27FC236}">
                  <a16:creationId xmlns:a16="http://schemas.microsoft.com/office/drawing/2014/main" id="{5A07C34F-2892-46C5-87A4-1DED96BDBB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3" name="Freeform 51">
              <a:extLst>
                <a:ext uri="{FF2B5EF4-FFF2-40B4-BE49-F238E27FC236}">
                  <a16:creationId xmlns:a16="http://schemas.microsoft.com/office/drawing/2014/main" id="{B47A4048-88BD-4BAF-BA92-8368B1B27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4" name="Freeform 52">
              <a:extLst>
                <a:ext uri="{FF2B5EF4-FFF2-40B4-BE49-F238E27FC236}">
                  <a16:creationId xmlns:a16="http://schemas.microsoft.com/office/drawing/2014/main" id="{1183A6AC-9BEC-46A6-B36D-6D9F2FAAD6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5" name="Freeform 53">
              <a:extLst>
                <a:ext uri="{FF2B5EF4-FFF2-40B4-BE49-F238E27FC236}">
                  <a16:creationId xmlns:a16="http://schemas.microsoft.com/office/drawing/2014/main" id="{831F5EAC-E7A9-4EF6-B7CA-CD215D427C7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" name="Rectangle 54">
              <a:extLst>
                <a:ext uri="{FF2B5EF4-FFF2-40B4-BE49-F238E27FC236}">
                  <a16:creationId xmlns:a16="http://schemas.microsoft.com/office/drawing/2014/main" id="{C7F64EB1-BA55-4852-ADD6-22723E960E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zh-TW">
                <a:latin typeface="Arial" charset="0"/>
              </a:endParaRPr>
            </a:p>
          </p:txBody>
        </p:sp>
        <p:sp>
          <p:nvSpPr>
            <p:cNvPr id="17" name="Freeform 55">
              <a:extLst>
                <a:ext uri="{FF2B5EF4-FFF2-40B4-BE49-F238E27FC236}">
                  <a16:creationId xmlns:a16="http://schemas.microsoft.com/office/drawing/2014/main" id="{DA1C7B36-7588-458C-ADAB-71F0B4429A4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8" name="AutoShape 56">
              <a:extLst>
                <a:ext uri="{FF2B5EF4-FFF2-40B4-BE49-F238E27FC236}">
                  <a16:creationId xmlns:a16="http://schemas.microsoft.com/office/drawing/2014/main" id="{008E1A24-37FA-41FC-AFEC-5212854BF43D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lang="zh-TW" altLang="zh-TW">
                <a:latin typeface="Arial" charset="0"/>
              </a:endParaRPr>
            </a:p>
          </p:txBody>
        </p:sp>
      </p:grpSp>
      <p:sp>
        <p:nvSpPr>
          <p:cNvPr id="3487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0" y="0"/>
            <a:ext cx="6611938" cy="2376488"/>
          </a:xfrm>
        </p:spPr>
        <p:txBody>
          <a:bodyPr/>
          <a:lstStyle>
            <a:lvl1pPr marL="0" indent="0">
              <a:buFontTx/>
              <a:buNone/>
              <a:defRPr sz="6000">
                <a:solidFill>
                  <a:schemeClr val="tx2"/>
                </a:solidFill>
                <a:latin typeface="華康勘亭流" pitchFamily="49" charset="-120"/>
                <a:ea typeface="華康勘亭流" pitchFamily="49" charset="-120"/>
              </a:defRPr>
            </a:lvl1pPr>
          </a:lstStyle>
          <a:p>
            <a:r>
              <a:rPr lang="zh-TW" altLang="en-US"/>
              <a:t>餐前教育</a:t>
            </a:r>
            <a:r>
              <a:rPr lang="en-US" altLang="zh-TW"/>
              <a:t>-</a:t>
            </a:r>
            <a:br>
              <a:rPr lang="en-US" altLang="zh-TW"/>
            </a:br>
            <a:r>
              <a:rPr lang="zh-TW" altLang="en-US"/>
              <a:t>老師的叮嚀</a:t>
            </a:r>
          </a:p>
        </p:txBody>
      </p:sp>
      <p:sp>
        <p:nvSpPr>
          <p:cNvPr id="58" name="Rectangle 60">
            <a:extLst>
              <a:ext uri="{FF2B5EF4-FFF2-40B4-BE49-F238E27FC236}">
                <a16:creationId xmlns:a16="http://schemas.microsoft.com/office/drawing/2014/main" id="{66B62925-77F4-4D4F-9505-9BF239FE9C1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356100" y="6383338"/>
            <a:ext cx="3455988" cy="474662"/>
          </a:xfrm>
        </p:spPr>
        <p:txBody>
          <a:bodyPr/>
          <a:lstStyle>
            <a:lvl1pPr>
              <a:defRPr smtClean="0">
                <a:latin typeface="文鼎古印體" pitchFamily="49" charset="-120"/>
                <a:ea typeface="文鼎古印體" pitchFamily="49" charset="-120"/>
              </a:defRPr>
            </a:lvl1pPr>
          </a:lstStyle>
          <a:p>
            <a:pPr>
              <a:defRPr/>
            </a:pPr>
            <a:r>
              <a:rPr lang="zh-TW" altLang="en-US"/>
              <a:t>長樂午餐</a:t>
            </a:r>
          </a:p>
        </p:txBody>
      </p:sp>
    </p:spTree>
    <p:extLst>
      <p:ext uri="{BB962C8B-B14F-4D97-AF65-F5344CB8AC3E}">
        <p14:creationId xmlns:p14="http://schemas.microsoft.com/office/powerpoint/2010/main" val="365082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804661FA-DED9-4C05-B88C-830D1D2343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5EE1524C-AF20-4AA5-8A2C-1C9D92327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61313BC2-E656-434A-A00D-3E9251FF76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5A5A0-ED3B-40D6-B0CC-4E1806CF936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991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5772150" y="227013"/>
            <a:ext cx="1924050" cy="56832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0" y="227013"/>
            <a:ext cx="5619750" cy="56832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C7981AB3-7584-4A55-9E39-D1AC591A37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0047E7F2-FDF8-4EEC-9ADA-EC3B860823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4FEFC543-688B-4BF4-8C8E-0A53163EE5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9397F6-0378-4396-8227-613BCE9F9E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012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AADDC4F-116B-49F0-924C-AB2374DA9B0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D39CD616-1B13-435A-8B6B-273176998ED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63BFCF36-E497-4EE8-BDF7-580B1562909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AC981B56-81B7-4E1C-8E37-3067A29E6CF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45B143C6-9C1E-4137-BC4B-85DA6038660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7E244F6B-8641-4E9E-BF62-2AA3BD98088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633DE0E1-A009-4108-AFF1-CBA14E52A6B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AB96A99A-5F57-47A0-87C4-5C80C3E2079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5C0881B3-ACBF-41F7-A905-12C26B61C6B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0060E66D-D092-4C05-A723-1FEE9386D1F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5270F9E5-407B-4C73-92A9-9693C198853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EA3D2E62-909B-4BEE-8BB7-4CD97212957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54667B1D-7193-4FD0-9596-11241A1133F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7" name="Rectangle 15">
              <a:extLst>
                <a:ext uri="{FF2B5EF4-FFF2-40B4-BE49-F238E27FC236}">
                  <a16:creationId xmlns:a16="http://schemas.microsoft.com/office/drawing/2014/main" id="{DCE5CAF9-8F27-4652-99E8-42DCEAE9238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68CB8D90-0922-43CE-A062-04DFB2C17CE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9" name="Rectangle 17">
              <a:extLst>
                <a:ext uri="{FF2B5EF4-FFF2-40B4-BE49-F238E27FC236}">
                  <a16:creationId xmlns:a16="http://schemas.microsoft.com/office/drawing/2014/main" id="{232CD8EE-70EF-4DFE-A227-59EA4C6ABCD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0C257ADB-C868-4615-9088-BC9024FA8C6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12636927-22DB-42D8-BE7E-CF358B62A8D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059ABBD5-D536-49E3-9AA5-1A0041520F5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C2C10FB3-A81B-465B-AD9D-D3877B7E029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0941A89D-39E8-4008-8E02-419898D3E4AE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7F9F94BA-462F-4D66-B046-32C4CABACAF7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</p:grpSp>
      <p:sp>
        <p:nvSpPr>
          <p:cNvPr id="161816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61817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26" name="Rectangle 26">
            <a:extLst>
              <a:ext uri="{FF2B5EF4-FFF2-40B4-BE49-F238E27FC236}">
                <a16:creationId xmlns:a16="http://schemas.microsoft.com/office/drawing/2014/main" id="{977575D5-BEE7-4CAB-9646-9C88208F771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C282F22A-0D67-4E9E-965F-9C49DAF48D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535B16B6-5C52-4912-A6C6-6D45239B26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7BC18-CB53-4194-8205-B8554094EE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8836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418CDC92-E4C4-4964-9225-E2D7AEC20EE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592D6246-07C7-423D-A3CC-C40100B858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E92089-0009-426D-ABBA-FD10C2E3959F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2405A462-8939-4F32-B52C-F4F902D2379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2959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71FC57A5-4026-4EEB-8E26-B03AF7C41B2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44C9E436-A733-413F-B8A1-D7B72BE9C7E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6470CA-DC34-4463-B52E-7BCB2DD217D5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A3ACBE68-9B7C-4103-A69D-1B5BAE54F74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2894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A942993E-B2AF-4A14-986B-BF59458CE2C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FD71D78A-8EC7-4B5C-B399-59F5466453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D297C1-A7BE-4440-94DB-B4D13DC8916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947FA948-15BC-4398-9E41-68BA6595BE6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7049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C170D141-5D5D-4FFC-9F36-F4F79456B85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27">
            <a:extLst>
              <a:ext uri="{FF2B5EF4-FFF2-40B4-BE49-F238E27FC236}">
                <a16:creationId xmlns:a16="http://schemas.microsoft.com/office/drawing/2014/main" id="{CE47EC9B-8F7E-424E-91EE-377C8738C20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97775-D38B-496F-964B-01FDDD680CD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9" name="Rectangle 28">
            <a:extLst>
              <a:ext uri="{FF2B5EF4-FFF2-40B4-BE49-F238E27FC236}">
                <a16:creationId xmlns:a16="http://schemas.microsoft.com/office/drawing/2014/main" id="{022D8DDD-A01E-4474-B068-26A94B026D9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4611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26">
            <a:extLst>
              <a:ext uri="{FF2B5EF4-FFF2-40B4-BE49-F238E27FC236}">
                <a16:creationId xmlns:a16="http://schemas.microsoft.com/office/drawing/2014/main" id="{5BE22AAB-5BE8-4542-AD12-53EB36FB80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27">
            <a:extLst>
              <a:ext uri="{FF2B5EF4-FFF2-40B4-BE49-F238E27FC236}">
                <a16:creationId xmlns:a16="http://schemas.microsoft.com/office/drawing/2014/main" id="{A9944846-D95A-4C77-B78D-DD670870D3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259D13-CF66-4AF2-BA85-A4BD332E4D9E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5" name="Rectangle 28">
            <a:extLst>
              <a:ext uri="{FF2B5EF4-FFF2-40B4-BE49-F238E27FC236}">
                <a16:creationId xmlns:a16="http://schemas.microsoft.com/office/drawing/2014/main" id="{7F5988C2-8C90-499F-A400-BDA9179AAC4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8972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>
            <a:extLst>
              <a:ext uri="{FF2B5EF4-FFF2-40B4-BE49-F238E27FC236}">
                <a16:creationId xmlns:a16="http://schemas.microsoft.com/office/drawing/2014/main" id="{3D4147EB-7140-4365-9485-DD660BB9D44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27">
            <a:extLst>
              <a:ext uri="{FF2B5EF4-FFF2-40B4-BE49-F238E27FC236}">
                <a16:creationId xmlns:a16="http://schemas.microsoft.com/office/drawing/2014/main" id="{9AD0F2D9-EDAF-4D59-B3BB-634DD50E95A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AE1E0C-CAEF-4B0D-BCD9-351D938E066E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" name="Rectangle 28">
            <a:extLst>
              <a:ext uri="{FF2B5EF4-FFF2-40B4-BE49-F238E27FC236}">
                <a16:creationId xmlns:a16="http://schemas.microsoft.com/office/drawing/2014/main" id="{834425FE-F199-4D75-919B-B8CABF465CB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49347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5BA1D443-7E61-46F2-B061-2D3FCA25BBC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29F0F1C5-1DC3-4082-BF22-2392A739C65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440E11-8900-43F3-AC38-A74B0E85764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09CB4F0C-F908-4AE9-9F60-6DCE4C58541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2907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582DC08F-7EA2-4270-9466-37BBF6F360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7A761B6B-EA15-4E84-8CA3-326D0EDE18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03623BE7-A822-4881-91BE-A7673DFF12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EEF938-1500-45F2-9018-0B7A41AC2F6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86189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0703D16B-A2A1-467F-8993-6BF04144E9A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334AB99D-7374-4113-8C7B-B92157EB4E9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835C4-F12A-4EB8-8195-E6D2CC040F8D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02EC32DD-3FA8-41D5-88A8-2D730FFB659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47867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A36D8CAD-5D5C-46E0-BB35-127B3BB62A1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7422E797-3AE7-4C4B-929E-8F9E6BDF8C5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F4FCCD-18EF-40E9-825F-D6A15F4E121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B8EAB41B-9452-4075-996D-7D67B5332B8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641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17EFCE8F-67FD-4E93-89A8-84D9F717185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1B73503A-B392-43B7-8DBA-DB6FC214E7D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7645B5-5ACE-4FAA-9805-052E58BA34FD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EFCECFAD-4E2D-4F18-9144-073C340B72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755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D640A2EB-36DE-4824-9410-1745A2D22A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83B21DAE-761C-427D-9B50-1E84D4D649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E8932101-9A08-4596-AB64-3AB17173D5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E3DA02-7339-42E9-994D-2A3FC10B98B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033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0" y="1412875"/>
            <a:ext cx="3616325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768725" y="1412875"/>
            <a:ext cx="3617913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8D5E8CFD-65E3-4C55-A797-DC04DEC270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E10C59DF-0013-46EB-A3FA-A7DADF53E0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57668FDF-FE2E-4AF9-8FE1-9BDD1E5C97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46D6F-2569-479F-A11B-2C43B314AE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013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9">
            <a:extLst>
              <a:ext uri="{FF2B5EF4-FFF2-40B4-BE49-F238E27FC236}">
                <a16:creationId xmlns:a16="http://schemas.microsoft.com/office/drawing/2014/main" id="{F04BFE2F-863E-449F-932A-FA958774D5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0">
            <a:extLst>
              <a:ext uri="{FF2B5EF4-FFF2-40B4-BE49-F238E27FC236}">
                <a16:creationId xmlns:a16="http://schemas.microsoft.com/office/drawing/2014/main" id="{C7A23088-F838-490E-A9BD-79B13226D4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9" name="Rectangle 61">
            <a:extLst>
              <a:ext uri="{FF2B5EF4-FFF2-40B4-BE49-F238E27FC236}">
                <a16:creationId xmlns:a16="http://schemas.microsoft.com/office/drawing/2014/main" id="{22A9B5CA-D8E4-488B-B414-6A7E03C25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47201B-B828-4668-AD1D-AC917C50AF7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8198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9">
            <a:extLst>
              <a:ext uri="{FF2B5EF4-FFF2-40B4-BE49-F238E27FC236}">
                <a16:creationId xmlns:a16="http://schemas.microsoft.com/office/drawing/2014/main" id="{758A8BAE-57F3-417D-BFDF-84AFD7C72D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0">
            <a:extLst>
              <a:ext uri="{FF2B5EF4-FFF2-40B4-BE49-F238E27FC236}">
                <a16:creationId xmlns:a16="http://schemas.microsoft.com/office/drawing/2014/main" id="{5C782BED-6791-40AC-97BB-5A723EA934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5" name="Rectangle 61">
            <a:extLst>
              <a:ext uri="{FF2B5EF4-FFF2-40B4-BE49-F238E27FC236}">
                <a16:creationId xmlns:a16="http://schemas.microsoft.com/office/drawing/2014/main" id="{3CBC66C0-9378-42D4-92E6-B4CFDC519B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A4FDA-0D7D-4AFF-AC1C-44A2D95AF71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3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>
            <a:extLst>
              <a:ext uri="{FF2B5EF4-FFF2-40B4-BE49-F238E27FC236}">
                <a16:creationId xmlns:a16="http://schemas.microsoft.com/office/drawing/2014/main" id="{7CDEA76E-CAF9-4121-9D35-6142AC0DC1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0">
            <a:extLst>
              <a:ext uri="{FF2B5EF4-FFF2-40B4-BE49-F238E27FC236}">
                <a16:creationId xmlns:a16="http://schemas.microsoft.com/office/drawing/2014/main" id="{BB60043A-98E2-4E48-A7CC-608CCC9249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4" name="Rectangle 61">
            <a:extLst>
              <a:ext uri="{FF2B5EF4-FFF2-40B4-BE49-F238E27FC236}">
                <a16:creationId xmlns:a16="http://schemas.microsoft.com/office/drawing/2014/main" id="{4EEB1BE0-CBF9-40AC-A1BA-4B9D763A43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362D36-50D0-4785-9373-B4F439F78B0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066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54625F6D-5D80-461D-9460-87B523396F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F6FF1D41-F94B-4D95-BB1C-55D7DC53E2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DB432038-F269-45A3-AF52-D6647BAD98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90DFA0-0D77-4888-993E-196BDB4E8DA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464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7CCC81EC-BE49-41D9-AFCE-1D2D6A80A6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F4F14E68-8AE7-4BC3-BD91-8E23025632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B5F82B55-0AD6-4EAA-B27D-7E6F0AA3A0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41D1F7-CF43-49A1-9DB1-7DA8A94902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8067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6534F62-61DC-4B0D-AA98-58EC2277BBC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33795" name="Rectangle 3">
              <a:extLst>
                <a:ext uri="{FF2B5EF4-FFF2-40B4-BE49-F238E27FC236}">
                  <a16:creationId xmlns:a16="http://schemas.microsoft.com/office/drawing/2014/main" id="{BB5398CD-FE00-48C5-810B-AB547ADD8A7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zh-TW">
                <a:latin typeface="Arial" charset="0"/>
              </a:endParaRPr>
            </a:p>
          </p:txBody>
        </p:sp>
        <p:sp>
          <p:nvSpPr>
            <p:cNvPr id="33796" name="Rectangle 4">
              <a:extLst>
                <a:ext uri="{FF2B5EF4-FFF2-40B4-BE49-F238E27FC236}">
                  <a16:creationId xmlns:a16="http://schemas.microsoft.com/office/drawing/2014/main" id="{0DAB582B-1E9C-4B19-B22F-64098BFA8B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zh-TW">
                <a:latin typeface="Arial" charset="0"/>
              </a:endParaRPr>
            </a:p>
          </p:txBody>
        </p:sp>
        <p:sp>
          <p:nvSpPr>
            <p:cNvPr id="33797" name="Rectangle 5">
              <a:extLst>
                <a:ext uri="{FF2B5EF4-FFF2-40B4-BE49-F238E27FC236}">
                  <a16:creationId xmlns:a16="http://schemas.microsoft.com/office/drawing/2014/main" id="{5EA08BE9-1787-45E3-9F99-A19F5BD2F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zh-TW">
                <a:latin typeface="Arial" charset="0"/>
              </a:endParaRPr>
            </a:p>
          </p:txBody>
        </p:sp>
        <p:grpSp>
          <p:nvGrpSpPr>
            <p:cNvPr id="1035" name="Group 6">
              <a:extLst>
                <a:ext uri="{FF2B5EF4-FFF2-40B4-BE49-F238E27FC236}">
                  <a16:creationId xmlns:a16="http://schemas.microsoft.com/office/drawing/2014/main" id="{6B3AC78C-916E-4B7D-AAF4-5611114563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>
                <a:extLst>
                  <a:ext uri="{FF2B5EF4-FFF2-40B4-BE49-F238E27FC236}">
                    <a16:creationId xmlns:a16="http://schemas.microsoft.com/office/drawing/2014/main" id="{CA588481-D8B7-43E3-A782-286CACB8C76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>
                  <a:extLst>
                    <a:ext uri="{FF2B5EF4-FFF2-40B4-BE49-F238E27FC236}">
                      <a16:creationId xmlns:a16="http://schemas.microsoft.com/office/drawing/2014/main" id="{76ED777E-DA0F-46A7-92E1-98FF7399D460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>
                    <a:extLst>
                      <a:ext uri="{FF2B5EF4-FFF2-40B4-BE49-F238E27FC236}">
                        <a16:creationId xmlns:a16="http://schemas.microsoft.com/office/drawing/2014/main" id="{B5E8C00D-AAE9-436C-92B5-EC268922B06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33802" name="Freeform 10">
                      <a:extLst>
                        <a:ext uri="{FF2B5EF4-FFF2-40B4-BE49-F238E27FC236}">
                          <a16:creationId xmlns:a16="http://schemas.microsoft.com/office/drawing/2014/main" id="{AC155C46-5142-4D5F-8995-381688DF925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zh-TW" alt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33803" name="Freeform 11">
                      <a:extLst>
                        <a:ext uri="{FF2B5EF4-FFF2-40B4-BE49-F238E27FC236}">
                          <a16:creationId xmlns:a16="http://schemas.microsoft.com/office/drawing/2014/main" id="{9E50C93A-D05C-4F0A-8410-B20AC3F2641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zh-TW" alt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33804" name="Oval 12">
                    <a:extLst>
                      <a:ext uri="{FF2B5EF4-FFF2-40B4-BE49-F238E27FC236}">
                        <a16:creationId xmlns:a16="http://schemas.microsoft.com/office/drawing/2014/main" id="{988550F0-49FD-4CAE-81C6-2010EC2F1B8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  <p:sp>
                <p:nvSpPr>
                  <p:cNvPr id="33805" name="Freeform 13">
                    <a:extLst>
                      <a:ext uri="{FF2B5EF4-FFF2-40B4-BE49-F238E27FC236}">
                        <a16:creationId xmlns:a16="http://schemas.microsoft.com/office/drawing/2014/main" id="{37DF35DE-3E64-4DFD-A8A0-1EAF997FF5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  <p:sp>
                <p:nvSpPr>
                  <p:cNvPr id="33806" name="Freeform 14">
                    <a:extLst>
                      <a:ext uri="{FF2B5EF4-FFF2-40B4-BE49-F238E27FC236}">
                        <a16:creationId xmlns:a16="http://schemas.microsoft.com/office/drawing/2014/main" id="{04922903-D787-4526-ABB2-7F5BD24E97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  <p:sp>
                <p:nvSpPr>
                  <p:cNvPr id="33807" name="Freeform 15">
                    <a:extLst>
                      <a:ext uri="{FF2B5EF4-FFF2-40B4-BE49-F238E27FC236}">
                        <a16:creationId xmlns:a16="http://schemas.microsoft.com/office/drawing/2014/main" id="{5E215069-0A38-4FD5-B430-88D3EC41E3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  <p:sp>
                <p:nvSpPr>
                  <p:cNvPr id="33808" name="Freeform 16">
                    <a:extLst>
                      <a:ext uri="{FF2B5EF4-FFF2-40B4-BE49-F238E27FC236}">
                        <a16:creationId xmlns:a16="http://schemas.microsoft.com/office/drawing/2014/main" id="{369921C9-3B11-44D8-90A9-82173AEE1FA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  <p:sp>
                <p:nvSpPr>
                  <p:cNvPr id="33809" name="Freeform 17">
                    <a:extLst>
                      <a:ext uri="{FF2B5EF4-FFF2-40B4-BE49-F238E27FC236}">
                        <a16:creationId xmlns:a16="http://schemas.microsoft.com/office/drawing/2014/main" id="{7BE49D08-59FB-4D84-8888-403466E1A5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zh-TW" altLang="en-US">
                      <a:latin typeface="Arial" charset="0"/>
                    </a:endParaRPr>
                  </a:p>
                </p:txBody>
              </p:sp>
            </p:grpSp>
            <p:pic>
              <p:nvPicPr>
                <p:cNvPr id="1069" name="Picture 18">
                  <a:extLst>
                    <a:ext uri="{FF2B5EF4-FFF2-40B4-BE49-F238E27FC236}">
                      <a16:creationId xmlns:a16="http://schemas.microsoft.com/office/drawing/2014/main" id="{BCD0F152-104C-47A7-ADF6-8355C5E7B83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0" name="Picture 19">
                  <a:extLst>
                    <a:ext uri="{FF2B5EF4-FFF2-40B4-BE49-F238E27FC236}">
                      <a16:creationId xmlns:a16="http://schemas.microsoft.com/office/drawing/2014/main" id="{AA396886-EB44-4CAD-86AF-409BAA6FD01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1" name="Picture 20">
                  <a:extLst>
                    <a:ext uri="{FF2B5EF4-FFF2-40B4-BE49-F238E27FC236}">
                      <a16:creationId xmlns:a16="http://schemas.microsoft.com/office/drawing/2014/main" id="{76A1827D-CB2B-48ED-AD27-D24B8400456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2" name="Picture 21">
                  <a:extLst>
                    <a:ext uri="{FF2B5EF4-FFF2-40B4-BE49-F238E27FC236}">
                      <a16:creationId xmlns:a16="http://schemas.microsoft.com/office/drawing/2014/main" id="{777BB717-B99C-4CE0-9C51-229332270CC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3" name="Picture 22">
                  <a:extLst>
                    <a:ext uri="{FF2B5EF4-FFF2-40B4-BE49-F238E27FC236}">
                      <a16:creationId xmlns:a16="http://schemas.microsoft.com/office/drawing/2014/main" id="{D4D6FD7A-16F5-471B-B67A-70BF81A1214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4" name="Picture 23">
                  <a:extLst>
                    <a:ext uri="{FF2B5EF4-FFF2-40B4-BE49-F238E27FC236}">
                      <a16:creationId xmlns:a16="http://schemas.microsoft.com/office/drawing/2014/main" id="{797875B7-3165-4A91-85DC-0B48C1775F4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5" name="Picture 24">
                  <a:extLst>
                    <a:ext uri="{FF2B5EF4-FFF2-40B4-BE49-F238E27FC236}">
                      <a16:creationId xmlns:a16="http://schemas.microsoft.com/office/drawing/2014/main" id="{EB1011BC-0B71-4106-9909-0627E709D35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6" name="Picture 25">
                  <a:extLst>
                    <a:ext uri="{FF2B5EF4-FFF2-40B4-BE49-F238E27FC236}">
                      <a16:creationId xmlns:a16="http://schemas.microsoft.com/office/drawing/2014/main" id="{2F7601B9-CA52-473D-9B0A-41F63BAFE03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048" name="Group 26">
                <a:extLst>
                  <a:ext uri="{FF2B5EF4-FFF2-40B4-BE49-F238E27FC236}">
                    <a16:creationId xmlns:a16="http://schemas.microsoft.com/office/drawing/2014/main" id="{DB21C5E7-41D6-48AD-B1DD-09A0FD6BF301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>
                  <a:extLst>
                    <a:ext uri="{FF2B5EF4-FFF2-40B4-BE49-F238E27FC236}">
                      <a16:creationId xmlns:a16="http://schemas.microsoft.com/office/drawing/2014/main" id="{E64FA869-D10A-4BC8-94DC-70EDD27E1C4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0" name="Picture 28">
                  <a:extLst>
                    <a:ext uri="{FF2B5EF4-FFF2-40B4-BE49-F238E27FC236}">
                      <a16:creationId xmlns:a16="http://schemas.microsoft.com/office/drawing/2014/main" id="{186E46C1-4CF7-4489-997A-480DC5BB777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1" name="Picture 29">
                  <a:extLst>
                    <a:ext uri="{FF2B5EF4-FFF2-40B4-BE49-F238E27FC236}">
                      <a16:creationId xmlns:a16="http://schemas.microsoft.com/office/drawing/2014/main" id="{7E92E799-9CCD-40DF-BDAE-AB98244566C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2" name="Picture 30">
                  <a:extLst>
                    <a:ext uri="{FF2B5EF4-FFF2-40B4-BE49-F238E27FC236}">
                      <a16:creationId xmlns:a16="http://schemas.microsoft.com/office/drawing/2014/main" id="{8242E872-5591-451E-89B4-BA32B9B7364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3" name="Picture 31">
                  <a:extLst>
                    <a:ext uri="{FF2B5EF4-FFF2-40B4-BE49-F238E27FC236}">
                      <a16:creationId xmlns:a16="http://schemas.microsoft.com/office/drawing/2014/main" id="{47F02D29-D772-4AE0-8339-FD9BB43831F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4" name="Picture 32">
                  <a:extLst>
                    <a:ext uri="{FF2B5EF4-FFF2-40B4-BE49-F238E27FC236}">
                      <a16:creationId xmlns:a16="http://schemas.microsoft.com/office/drawing/2014/main" id="{A370C0CC-5020-47B3-83DD-1C07844A5C0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5" name="Picture 33">
                  <a:extLst>
                    <a:ext uri="{FF2B5EF4-FFF2-40B4-BE49-F238E27FC236}">
                      <a16:creationId xmlns:a16="http://schemas.microsoft.com/office/drawing/2014/main" id="{17968BFC-0869-4B63-81BC-96EEC38F7B9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6" name="Picture 34">
                  <a:extLst>
                    <a:ext uri="{FF2B5EF4-FFF2-40B4-BE49-F238E27FC236}">
                      <a16:creationId xmlns:a16="http://schemas.microsoft.com/office/drawing/2014/main" id="{C98F9525-E30D-41AB-9D5D-B684D08A895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7" name="Picture 35">
                  <a:extLst>
                    <a:ext uri="{FF2B5EF4-FFF2-40B4-BE49-F238E27FC236}">
                      <a16:creationId xmlns:a16="http://schemas.microsoft.com/office/drawing/2014/main" id="{8167A7FA-C3E0-434C-838B-E0214BF8B41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8" name="Picture 36">
                  <a:extLst>
                    <a:ext uri="{FF2B5EF4-FFF2-40B4-BE49-F238E27FC236}">
                      <a16:creationId xmlns:a16="http://schemas.microsoft.com/office/drawing/2014/main" id="{556B4F64-D677-4A1B-8CBB-DC795933F0A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9" name="Picture 37">
                  <a:extLst>
                    <a:ext uri="{FF2B5EF4-FFF2-40B4-BE49-F238E27FC236}">
                      <a16:creationId xmlns:a16="http://schemas.microsoft.com/office/drawing/2014/main" id="{AF4796C9-C9D5-4ECD-AFA9-37E736957CE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0" name="Picture 38">
                  <a:extLst>
                    <a:ext uri="{FF2B5EF4-FFF2-40B4-BE49-F238E27FC236}">
                      <a16:creationId xmlns:a16="http://schemas.microsoft.com/office/drawing/2014/main" id="{4B6ABBF0-E6F7-4532-997F-AE07B2DB645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1" name="Picture 39">
                  <a:extLst>
                    <a:ext uri="{FF2B5EF4-FFF2-40B4-BE49-F238E27FC236}">
                      <a16:creationId xmlns:a16="http://schemas.microsoft.com/office/drawing/2014/main" id="{6582FF61-832B-4DD9-A964-A4DA8397AF3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2" name="Picture 40">
                  <a:extLst>
                    <a:ext uri="{FF2B5EF4-FFF2-40B4-BE49-F238E27FC236}">
                      <a16:creationId xmlns:a16="http://schemas.microsoft.com/office/drawing/2014/main" id="{EC18ADF2-47BC-43EA-96F0-ADDA8405CEC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3" name="Picture 41">
                  <a:extLst>
                    <a:ext uri="{FF2B5EF4-FFF2-40B4-BE49-F238E27FC236}">
                      <a16:creationId xmlns:a16="http://schemas.microsoft.com/office/drawing/2014/main" id="{3DAF3161-F57C-4131-AA3A-9FEF2567C6A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4" name="Picture 42">
                  <a:extLst>
                    <a:ext uri="{FF2B5EF4-FFF2-40B4-BE49-F238E27FC236}">
                      <a16:creationId xmlns:a16="http://schemas.microsoft.com/office/drawing/2014/main" id="{9F3674FA-990B-4A8D-B554-DD072CEC339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5" name="Picture 43">
                  <a:extLst>
                    <a:ext uri="{FF2B5EF4-FFF2-40B4-BE49-F238E27FC236}">
                      <a16:creationId xmlns:a16="http://schemas.microsoft.com/office/drawing/2014/main" id="{D8BE713B-BF5A-44E2-A97F-82F3EE03401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6" name="Picture 44">
                  <a:extLst>
                    <a:ext uri="{FF2B5EF4-FFF2-40B4-BE49-F238E27FC236}">
                      <a16:creationId xmlns:a16="http://schemas.microsoft.com/office/drawing/2014/main" id="{0DCCFCC3-5E34-4934-9626-6A672549A05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7" name="Picture 45">
                  <a:extLst>
                    <a:ext uri="{FF2B5EF4-FFF2-40B4-BE49-F238E27FC236}">
                      <a16:creationId xmlns:a16="http://schemas.microsoft.com/office/drawing/2014/main" id="{40356B56-C529-4736-BE22-79EEFEB84FE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33838" name="Freeform 46">
              <a:extLst>
                <a:ext uri="{FF2B5EF4-FFF2-40B4-BE49-F238E27FC236}">
                  <a16:creationId xmlns:a16="http://schemas.microsoft.com/office/drawing/2014/main" id="{D39CFD99-8A4B-4FFB-B3B2-CD892A9329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33839" name="Freeform 47">
              <a:extLst>
                <a:ext uri="{FF2B5EF4-FFF2-40B4-BE49-F238E27FC236}">
                  <a16:creationId xmlns:a16="http://schemas.microsoft.com/office/drawing/2014/main" id="{BDADF605-F5BA-4520-A257-D8DB65824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33840" name="Freeform 48">
              <a:extLst>
                <a:ext uri="{FF2B5EF4-FFF2-40B4-BE49-F238E27FC236}">
                  <a16:creationId xmlns:a16="http://schemas.microsoft.com/office/drawing/2014/main" id="{FDFA5B11-F9DF-48FE-8022-FDA9C162D7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33841" name="Freeform 49" descr="kimonopat1">
              <a:extLst>
                <a:ext uri="{FF2B5EF4-FFF2-40B4-BE49-F238E27FC236}">
                  <a16:creationId xmlns:a16="http://schemas.microsoft.com/office/drawing/2014/main" id="{5F748999-C5A0-491B-838D-7CE2ACBE3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33842" name="Freeform 50" descr="kimonopat1">
              <a:extLst>
                <a:ext uri="{FF2B5EF4-FFF2-40B4-BE49-F238E27FC236}">
                  <a16:creationId xmlns:a16="http://schemas.microsoft.com/office/drawing/2014/main" id="{EA2A2621-9420-4A1B-8EA4-9E856B28E6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33843" name="Freeform 51">
              <a:extLst>
                <a:ext uri="{FF2B5EF4-FFF2-40B4-BE49-F238E27FC236}">
                  <a16:creationId xmlns:a16="http://schemas.microsoft.com/office/drawing/2014/main" id="{4414CB17-C3E9-4887-B93C-033828593C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33844" name="Freeform 52">
              <a:extLst>
                <a:ext uri="{FF2B5EF4-FFF2-40B4-BE49-F238E27FC236}">
                  <a16:creationId xmlns:a16="http://schemas.microsoft.com/office/drawing/2014/main" id="{8C8A683D-6D38-4107-B325-A7E33700768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33845" name="Freeform 53">
              <a:extLst>
                <a:ext uri="{FF2B5EF4-FFF2-40B4-BE49-F238E27FC236}">
                  <a16:creationId xmlns:a16="http://schemas.microsoft.com/office/drawing/2014/main" id="{91A38D55-626B-4320-A28E-B4B6ED29B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33846" name="Rectangle 54">
              <a:extLst>
                <a:ext uri="{FF2B5EF4-FFF2-40B4-BE49-F238E27FC236}">
                  <a16:creationId xmlns:a16="http://schemas.microsoft.com/office/drawing/2014/main" id="{8F95A8C1-C977-4AE9-99B6-1F76716EF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zh-TW">
                <a:latin typeface="Arial" charset="0"/>
              </a:endParaRPr>
            </a:p>
          </p:txBody>
        </p:sp>
        <p:sp>
          <p:nvSpPr>
            <p:cNvPr id="33847" name="Freeform 55">
              <a:extLst>
                <a:ext uri="{FF2B5EF4-FFF2-40B4-BE49-F238E27FC236}">
                  <a16:creationId xmlns:a16="http://schemas.microsoft.com/office/drawing/2014/main" id="{3701E44D-3E40-466C-9ED4-2A4FF851778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33848" name="AutoShape 56">
              <a:extLst>
                <a:ext uri="{FF2B5EF4-FFF2-40B4-BE49-F238E27FC236}">
                  <a16:creationId xmlns:a16="http://schemas.microsoft.com/office/drawing/2014/main" id="{04F17CA9-38ED-4F58-AC31-DF29EAFFE012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lang="zh-TW" altLang="zh-TW">
                <a:latin typeface="Arial" charset="0"/>
              </a:endParaRPr>
            </a:p>
          </p:txBody>
        </p:sp>
      </p:grpSp>
      <p:sp>
        <p:nvSpPr>
          <p:cNvPr id="1027" name="Rectangle 57">
            <a:extLst>
              <a:ext uri="{FF2B5EF4-FFF2-40B4-BE49-F238E27FC236}">
                <a16:creationId xmlns:a16="http://schemas.microsoft.com/office/drawing/2014/main" id="{D2EE1E4E-8096-4F17-8E75-CB7BA8549C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老師的叮嚀</a:t>
            </a:r>
          </a:p>
        </p:txBody>
      </p:sp>
      <p:sp>
        <p:nvSpPr>
          <p:cNvPr id="1028" name="Rectangle 58">
            <a:extLst>
              <a:ext uri="{FF2B5EF4-FFF2-40B4-BE49-F238E27FC236}">
                <a16:creationId xmlns:a16="http://schemas.microsoft.com/office/drawing/2014/main" id="{FADA6038-6F70-4E55-ABEC-D83F8342F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412875"/>
            <a:ext cx="7386638" cy="449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33851" name="Rectangle 59">
            <a:extLst>
              <a:ext uri="{FF2B5EF4-FFF2-40B4-BE49-F238E27FC236}">
                <a16:creationId xmlns:a16="http://schemas.microsoft.com/office/drawing/2014/main" id="{C54E4F1F-C19B-452A-8933-B47549A4CA2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3852" name="Rectangle 60">
            <a:extLst>
              <a:ext uri="{FF2B5EF4-FFF2-40B4-BE49-F238E27FC236}">
                <a16:creationId xmlns:a16="http://schemas.microsoft.com/office/drawing/2014/main" id="{CA1EC9AD-5F0F-4CEA-BA25-A545DCD0610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95513" y="6237288"/>
            <a:ext cx="3455987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2000" b="1" smtClean="0">
                <a:latin typeface="+mj-lt"/>
                <a:ea typeface="+mj-ea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33853" name="Rectangle 61">
            <a:extLst>
              <a:ext uri="{FF2B5EF4-FFF2-40B4-BE49-F238E27FC236}">
                <a16:creationId xmlns:a16="http://schemas.microsoft.com/office/drawing/2014/main" id="{EF7F3838-46B4-4F23-97A1-B7DD676F4F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/>
            </a:lvl1pPr>
          </a:lstStyle>
          <a:p>
            <a:fld id="{D0A2A5B5-978F-4F8A-8007-87CB972AB49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6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6000">
          <a:solidFill>
            <a:schemeClr val="tx2"/>
          </a:solidFill>
          <a:latin typeface="文鼎勘亭流" pitchFamily="49" charset="-120"/>
          <a:ea typeface="文鼎勘亭流" pitchFamily="49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6000">
          <a:solidFill>
            <a:schemeClr val="tx2"/>
          </a:solidFill>
          <a:latin typeface="文鼎勘亭流" pitchFamily="49" charset="-120"/>
          <a:ea typeface="文鼎勘亭流" pitchFamily="49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6000">
          <a:solidFill>
            <a:schemeClr val="tx2"/>
          </a:solidFill>
          <a:latin typeface="文鼎勘亭流" pitchFamily="49" charset="-120"/>
          <a:ea typeface="文鼎勘亭流" pitchFamily="49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6000">
          <a:solidFill>
            <a:schemeClr val="tx2"/>
          </a:solidFill>
          <a:latin typeface="文鼎勘亭流" pitchFamily="49" charset="-120"/>
          <a:ea typeface="文鼎勘亭流" pitchFamily="49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6000">
          <a:solidFill>
            <a:schemeClr val="tx2"/>
          </a:solidFill>
          <a:latin typeface="文鼎勘亭流" pitchFamily="49" charset="-120"/>
          <a:ea typeface="文鼎勘亭流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6000">
          <a:solidFill>
            <a:schemeClr val="tx2"/>
          </a:solidFill>
          <a:latin typeface="文鼎勘亭流" pitchFamily="49" charset="-120"/>
          <a:ea typeface="文鼎勘亭流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6000">
          <a:solidFill>
            <a:schemeClr val="tx2"/>
          </a:solidFill>
          <a:latin typeface="文鼎勘亭流" pitchFamily="49" charset="-120"/>
          <a:ea typeface="文鼎勘亭流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6000">
          <a:solidFill>
            <a:schemeClr val="tx2"/>
          </a:solidFill>
          <a:latin typeface="文鼎勘亭流" pitchFamily="49" charset="-120"/>
          <a:ea typeface="文鼎勘亭流" pitchFamily="49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AD693FFF-374A-4C05-B1C8-4AF548907E8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60771" name="Rectangle 3">
              <a:extLst>
                <a:ext uri="{FF2B5EF4-FFF2-40B4-BE49-F238E27FC236}">
                  <a16:creationId xmlns:a16="http://schemas.microsoft.com/office/drawing/2014/main" id="{349F5BF4-053B-4E26-A2C3-8CACE274529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72" name="Rectangle 4">
              <a:extLst>
                <a:ext uri="{FF2B5EF4-FFF2-40B4-BE49-F238E27FC236}">
                  <a16:creationId xmlns:a16="http://schemas.microsoft.com/office/drawing/2014/main" id="{85C8440B-294C-49E5-8190-D6677DC53AA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73" name="Rectangle 5">
              <a:extLst>
                <a:ext uri="{FF2B5EF4-FFF2-40B4-BE49-F238E27FC236}">
                  <a16:creationId xmlns:a16="http://schemas.microsoft.com/office/drawing/2014/main" id="{E6BA7473-ACEC-408D-88A3-1A8D84C15F0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74" name="Rectangle 6">
              <a:extLst>
                <a:ext uri="{FF2B5EF4-FFF2-40B4-BE49-F238E27FC236}">
                  <a16:creationId xmlns:a16="http://schemas.microsoft.com/office/drawing/2014/main" id="{E9B6BD51-A93B-4B7B-9425-0120DC00938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75" name="Rectangle 7">
              <a:extLst>
                <a:ext uri="{FF2B5EF4-FFF2-40B4-BE49-F238E27FC236}">
                  <a16:creationId xmlns:a16="http://schemas.microsoft.com/office/drawing/2014/main" id="{A145676A-6697-4237-9B3A-07315CCF8BA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76" name="Rectangle 8">
              <a:extLst>
                <a:ext uri="{FF2B5EF4-FFF2-40B4-BE49-F238E27FC236}">
                  <a16:creationId xmlns:a16="http://schemas.microsoft.com/office/drawing/2014/main" id="{B735A843-84F0-422C-B543-1253A72B5BE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77" name="Rectangle 9">
              <a:extLst>
                <a:ext uri="{FF2B5EF4-FFF2-40B4-BE49-F238E27FC236}">
                  <a16:creationId xmlns:a16="http://schemas.microsoft.com/office/drawing/2014/main" id="{E6062F56-598F-4EC8-847C-3110DC96F66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78" name="Rectangle 10">
              <a:extLst>
                <a:ext uri="{FF2B5EF4-FFF2-40B4-BE49-F238E27FC236}">
                  <a16:creationId xmlns:a16="http://schemas.microsoft.com/office/drawing/2014/main" id="{4D663A21-857E-4A8D-BA79-E4A97487320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79" name="Rectangle 11">
              <a:extLst>
                <a:ext uri="{FF2B5EF4-FFF2-40B4-BE49-F238E27FC236}">
                  <a16:creationId xmlns:a16="http://schemas.microsoft.com/office/drawing/2014/main" id="{7CFB910C-98D5-42E7-8A97-7A35F15CC04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80" name="Rectangle 12">
              <a:extLst>
                <a:ext uri="{FF2B5EF4-FFF2-40B4-BE49-F238E27FC236}">
                  <a16:creationId xmlns:a16="http://schemas.microsoft.com/office/drawing/2014/main" id="{4C7D6CC9-EF7A-4E2E-837E-489ADD0014D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81" name="Rectangle 13">
              <a:extLst>
                <a:ext uri="{FF2B5EF4-FFF2-40B4-BE49-F238E27FC236}">
                  <a16:creationId xmlns:a16="http://schemas.microsoft.com/office/drawing/2014/main" id="{8254DF96-25EE-498F-9CFF-BEAF1A163DD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82" name="Rectangle 14">
              <a:extLst>
                <a:ext uri="{FF2B5EF4-FFF2-40B4-BE49-F238E27FC236}">
                  <a16:creationId xmlns:a16="http://schemas.microsoft.com/office/drawing/2014/main" id="{230CA52D-CB65-411D-A7F1-75C912C3FCB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83" name="Rectangle 15">
              <a:extLst>
                <a:ext uri="{FF2B5EF4-FFF2-40B4-BE49-F238E27FC236}">
                  <a16:creationId xmlns:a16="http://schemas.microsoft.com/office/drawing/2014/main" id="{84FE2A00-0840-4E62-A544-E8FCEB48E02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84" name="Rectangle 16">
              <a:extLst>
                <a:ext uri="{FF2B5EF4-FFF2-40B4-BE49-F238E27FC236}">
                  <a16:creationId xmlns:a16="http://schemas.microsoft.com/office/drawing/2014/main" id="{E74744CA-B3B9-4491-A821-9FDA7116798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85" name="Rectangle 17">
              <a:extLst>
                <a:ext uri="{FF2B5EF4-FFF2-40B4-BE49-F238E27FC236}">
                  <a16:creationId xmlns:a16="http://schemas.microsoft.com/office/drawing/2014/main" id="{7EE4EBD8-1D1C-42B8-95D2-5B4A0160A87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86" name="Rectangle 18">
              <a:extLst>
                <a:ext uri="{FF2B5EF4-FFF2-40B4-BE49-F238E27FC236}">
                  <a16:creationId xmlns:a16="http://schemas.microsoft.com/office/drawing/2014/main" id="{76A3551A-BCF2-4C17-8E6D-8E721A2CD5D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87" name="Rectangle 19">
              <a:extLst>
                <a:ext uri="{FF2B5EF4-FFF2-40B4-BE49-F238E27FC236}">
                  <a16:creationId xmlns:a16="http://schemas.microsoft.com/office/drawing/2014/main" id="{84FBCE2C-4BAA-4603-9585-858F08FA52F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88" name="Rectangle 20">
              <a:extLst>
                <a:ext uri="{FF2B5EF4-FFF2-40B4-BE49-F238E27FC236}">
                  <a16:creationId xmlns:a16="http://schemas.microsoft.com/office/drawing/2014/main" id="{F31B5398-4EFE-44E8-A338-A1751843FCF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89" name="Rectangle 21">
              <a:extLst>
                <a:ext uri="{FF2B5EF4-FFF2-40B4-BE49-F238E27FC236}">
                  <a16:creationId xmlns:a16="http://schemas.microsoft.com/office/drawing/2014/main" id="{317C266D-D61D-4F65-BE0C-46C7F5AD37E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90" name="Freeform 22">
              <a:extLst>
                <a:ext uri="{FF2B5EF4-FFF2-40B4-BE49-F238E27FC236}">
                  <a16:creationId xmlns:a16="http://schemas.microsoft.com/office/drawing/2014/main" id="{100317BC-84CE-438F-B3B9-E8A06F03AEB5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  <p:sp>
          <p:nvSpPr>
            <p:cNvPr id="160791" name="Freeform 23">
              <a:extLst>
                <a:ext uri="{FF2B5EF4-FFF2-40B4-BE49-F238E27FC236}">
                  <a16:creationId xmlns:a16="http://schemas.microsoft.com/office/drawing/2014/main" id="{812A0CF1-ECFD-4C84-BBFD-2943C790804A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latin typeface="Arial" charset="0"/>
              </a:endParaRPr>
            </a:p>
          </p:txBody>
        </p:sp>
      </p:grpSp>
      <p:sp>
        <p:nvSpPr>
          <p:cNvPr id="160792" name="Rectangle 24">
            <a:extLst>
              <a:ext uri="{FF2B5EF4-FFF2-40B4-BE49-F238E27FC236}">
                <a16:creationId xmlns:a16="http://schemas.microsoft.com/office/drawing/2014/main" id="{23C55FBA-3945-4D08-AD16-662E67312D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60793" name="Rectangle 25">
            <a:extLst>
              <a:ext uri="{FF2B5EF4-FFF2-40B4-BE49-F238E27FC236}">
                <a16:creationId xmlns:a16="http://schemas.microsoft.com/office/drawing/2014/main" id="{ED0A858C-C4CD-4294-A8DA-17598BD4B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60794" name="Rectangle 26">
            <a:extLst>
              <a:ext uri="{FF2B5EF4-FFF2-40B4-BE49-F238E27FC236}">
                <a16:creationId xmlns:a16="http://schemas.microsoft.com/office/drawing/2014/main" id="{DB77AB0A-FECC-4B90-8257-A4F07A06EE4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0795" name="Rectangle 27">
            <a:extLst>
              <a:ext uri="{FF2B5EF4-FFF2-40B4-BE49-F238E27FC236}">
                <a16:creationId xmlns:a16="http://schemas.microsoft.com/office/drawing/2014/main" id="{1B1BB538-8F1F-4560-91B1-0A79589665E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B69BE782-1702-4CFB-9DD3-B9FC1FE5FA41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60796" name="Rectangle 28">
            <a:extLst>
              <a:ext uri="{FF2B5EF4-FFF2-40B4-BE49-F238E27FC236}">
                <a16:creationId xmlns:a16="http://schemas.microsoft.com/office/drawing/2014/main" id="{49054994-7C89-46F2-809D-FC3DB432470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pic1.nipic.com/2008-11-07/200811791755961_2.jpg&amp;imgrefurl=http://www.nipic.com/show/1/57/6a84ff83c1109718.html&amp;usg=__YiLw9-1Sz-DVQot3U78zsasvP_c=&amp;h=719&amp;w=1024&amp;sz=93&amp;hl=zh-TW&amp;start=3&amp;um=1&amp;itbs=1&amp;tbnid=c6nmBVGyPJH5jM:&amp;tbnh=105&amp;tbnw=150&amp;prev=/images%3Fq%3D%25E8%25B1%2586%25E8%258A%25BD%25E8%258F%259C%26um%3D1%26hl%3Dzh-TW%26sa%3DN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ifood1.com/pic/lwch115/DSCN090103.JPG&amp;imgrefurl=http://www.ifood1.com/company/company_pro.php%3Fcpid%3D15391&amp;usg=__l8pkB6d8SJuWg-IA_Gl7OoQE6mE=&amp;h=478&amp;w=872&amp;sz=72&amp;hl=zh-TW&amp;start=25&amp;um=1&amp;itbs=1&amp;tbnid=fXaVIwlT3iI-JM:&amp;tbnh=80&amp;tbnw=146&amp;prev=/images%3Fq%3D%25E5%25A5%25B6%25E6%25B2%25B9%26start%3D20%26um%3D1%26hl%3Dzh-TW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pic1.nipic.com/2008-12-15/2008121562352405_2.jpg&amp;imgrefurl=http://www.nipic.com/show/1/43/58c877698054867b.html&amp;usg=__L5-pOAR5BFkkBISAW8cHTsT5JM8=&amp;h=646&amp;w=1024&amp;sz=72&amp;hl=zh-TW&amp;start=15&amp;um=1&amp;itbs=1&amp;tbnid=lx2J1qPipaQZjM:&amp;tbnh=95&amp;tbnw=150&amp;prev=/images%3Fq%3D%25E5%25A4%25A7%25E7%2599%25BD%25E8%258F%259C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mages.xooob.com/20081259/200812592252179.jpg&amp;imgrefurl=http://www.xooob.com/358772_1031286.html&amp;usg=__do_deLkJvsqcc7_5uf31j19SESw=&amp;h=314&amp;w=520&amp;sz=62&amp;hl=zh-TW&amp;start=11&amp;um=1&amp;itbs=1&amp;tbnid=3l7VJOUvRZ2qyM:&amp;tbnh=79&amp;tbnw=131&amp;prev=/images%3Fq%3D%25E9%25AB%2598%25E9%25BA%2597%25E8%258F%259C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jianfeishipuwang.com/html/UploadFiles_2667/200704/200742311428696.jpg&amp;imgrefurl=http://www.jianfeishipuwang.com/html/jiankangjianfei/1751.html&amp;usg=__tOydJj_0rC4zqXcoTnXew5xBrdo=&amp;h=768&amp;w=1024&amp;sz=159&amp;hl=zh-TW&amp;start=1&amp;um=1&amp;itbs=1&amp;tbnid=1520LSqA7Nqk6M:&amp;tbnh=113&amp;tbnw=150&amp;prev=/images%3Fq%3D%25E6%25B0%25B4%25E6%259E%259C%26um%3D1%26hl%3Dzh-TW%26sa%3DN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tk.1798.cn/infotk/2009-08/info20090825100718.jpg&amp;imgrefurl=http://www.1798.cn/provide/infolist_1_16_p1.shtml&amp;usg=__8OQB4cDOJxkMDb_wanzrNonlWpY=&amp;h=360&amp;w=360&amp;sz=23&amp;hl=zh-TW&amp;start=10&amp;um=1&amp;itbs=1&amp;tbnid=ogzamRLH3ui1uM:&amp;tbnh=121&amp;tbnw=121&amp;prev=/images%3Fq%3D%25E9%25A6%2599%25E8%258F%2587%26um%3D1%26hl%3Dzh-TW%26sa%3DN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mg.cn.china.cn/0/0,0,16,16392,450,361,f46b236e.jpg&amp;imgrefurl=http://detail.cn.china.cn/provide/detail,1328448040.html&amp;usg=__og6VLJwExmcOHdHaSJRm17bcBEs=&amp;h=361&amp;w=450&amp;sz=35&amp;hl=zh-TW&amp;start=10&amp;um=1&amp;itbs=1&amp;tbnid=eeoaCzuth_zesM:&amp;tbnh=102&amp;tbnw=127&amp;prev=/images%3Fq%3D%25E5%25B0%258F%25E7%2599%25BD%25E8%258F%259C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hiphotos.baidu.com/hzzccn/pic/item/d7e6d6165ea4ad12962b436e.jpg&amp;imgrefurl=http://hi.baidu.com/hzzccn/blog/item/24c4ab34aa7548b5d1a2d31f.html&amp;usg=__XLcn1WRK0CUNanGno5DpzU1S1Ng=&amp;h=396&amp;w=646&amp;sz=33&amp;hl=zh-TW&amp;start=4&amp;um=1&amp;itbs=1&amp;tbnid=M6VsQGKbhYm59M:&amp;tbnh=84&amp;tbnw=137&amp;prev=/images%3Fq%3D%25E5%25B1%25B1%25E8%2597%25A5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japan-i.jp/cht/whatsjapan/food/d8jk7l0000003d1a-img/d8jk7l0000003d1w.jpg&amp;imgrefurl=http://www.japan-i.jp/cht/whatsjapan/food/d8jk7l0000003d1a.html&amp;usg=__vU3rIWySlff_NVh-gvHD8aW27S4=&amp;h=680&amp;w=680&amp;sz=161&amp;hl=zh-TW&amp;start=1&amp;um=1&amp;itbs=1&amp;tbnid=JfXW3xMUMHzRQM:&amp;tbnh=139&amp;tbnw=139&amp;prev=/images%3Fq%3D%25E5%2591%25B3%25E5%2599%258C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cnnrr.com/Constructs/UploadFiles_3749/200811/20081128124002462.jpg&amp;imgrefurl=http://www.cnnrr.com/Constructs/country/focus/200811/4503.html&amp;usg=__sxxo9OsULkowWM2HPEnbr3tppZU=&amp;h=403&amp;w=468&amp;sz=39&amp;hl=zh-TW&amp;start=9&amp;um=1&amp;itbs=1&amp;tbnid=KlDK7bDswZGQwM:&amp;tbnh=110&amp;tbnw=128&amp;prev=/images%3Fq%3D%25E7%258E%2589%25E7%25B1%25B3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w.wrs.yahoo.com/_ylt=A3eg8_eRjKxLWuEA5w9t1gt.;_ylu=X3oDMTBpc2VvdmQ2BHBvcwM3BHNlYwNzcgR2dGlkAw--/SIG=1kt68jehl/EXP=1269685777/**http%3A/tw.image.search.yahoo.com/images/view%3Fback=http%253A%252F%252Ftw.image.search.yahoo.com%252Fsearch%252Fimages%253Fp%253D%2525E8%252583%2525A1%2525E8%252598%2525BF%2525E8%252594%252594%2526ei%253DUTF-8%2526y%253DSearch%26w=1024%26h=727%26imgurl=www.imagewa.com%252FPhotoPreview%252F168%252F168_5756.jpg%26rurl=http%253A%252F%252Fwww.dangqian.com%252F4399%252Fheh.htm%26size=55k%26name=%25E8%2583%25A1%25E8%2590%259D%25E5%258D%259C%25E5%259B%25BE%25E7%2589%2587%25E7%25AC%25AC2%25E5%25BC%25A0%26p=%25E8%2583%25A1%25E8%2598%25BF%25E8%2594%2594%26oid=bc105546a7f64a68%26fr2=%26no=7%26tt=142618%26sigr=114csriej%26sigi=11dh04c3t%26sigb=12ume62dt&amp;type=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seafood.nmmba.gov.tw/images/seafood/17.gif&amp;imgrefurl=http://seafood.nmmba.gov.tw/SeafoodChoices_detail.aspx%3FfoodNo%3D17&amp;usg=__5-yYGto0DOlaTas4tz2dW9NmmOw=&amp;h=600&amp;w=800&amp;sz=145&amp;hl=zh-TW&amp;start=6&amp;um=1&amp;itbs=1&amp;tbnid=adJoqXViLatYsM:&amp;tbnh=107&amp;tbnw=143&amp;prev=/images%3Fq%3D%25E8%258D%2589%25E8%259D%25A6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mage.rayli.com.cn/0005/2008-01-02/images/200812103456693.jpg&amp;imgrefurl=http://www.rayli.com.cn/0005/2008-01-02/L0005003_282277_3.html&amp;usg=___pwqgFdA7ALLnEFOgqjqb8Fh_X4=&amp;h=300&amp;w=400&amp;sz=34&amp;hl=zh-TW&amp;start=10&amp;um=1&amp;itbs=1&amp;tbnid=DunIvg0rBaDP3M:&amp;tbnh=93&amp;tbnw=124&amp;prev=/images%3Fq%3D%25E8%259B%25A4%25E8%259C%258A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228.photobucket.com/albums/ee8/pinguino37/DSC08292.jpg&amp;imgrefurl=http://pinguino37.pixnet.net/blog/post/24868939&amp;usg=__Ll8jjooCSCJuOeTv9CiQfVFl_Zs=&amp;h=430&amp;w=650&amp;sz=51&amp;hl=zh-TW&amp;start=12&amp;um=1&amp;itbs=1&amp;tbnid=DYCAIu6aPTBfCM:&amp;tbnh=91&amp;tbnw=137&amp;prev=/images%3Fq%3D%25E8%2594%25A5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msn.life.ynet.com/img.db%3F33038679%2Bs(400)&amp;imgrefurl=http://bbs.cctv.com/viewthread.php%3Ftid%3D12515598&amp;usg=__o0HFhuAhcRLCDQ_Y_JKQhYCsG9A=&amp;h=400&amp;w=400&amp;sz=21&amp;hl=zh-TW&amp;start=8&amp;um=1&amp;itbs=1&amp;tbnid=rND9ek1IZ3N6kM:&amp;tbnh=124&amp;tbnw=124&amp;prev=/images%3Fq%3D%25E8%2592%259C%25E9%25A0%25AD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bndj.gov.cn/UploadFiles/YCJY/2009/6/200906291417433436.jpg&amp;imgrefurl=http://www.bndj.gov.cn/Item/6990.aspx&amp;usg=__r63qiWfOXoAx6ODxEXn5x-RRywQ=&amp;h=347&amp;w=390&amp;sz=19&amp;hl=zh-TW&amp;start=8&amp;um=1&amp;itbs=1&amp;tbnid=M5t0kiedoL_BKM:&amp;tbnh=109&amp;tbnw=123&amp;prev=/images%3Fq%3D%25E8%25B1%25AC%25E8%2582%259D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photo.ipeen.com.tw/photo/comment/cm20080730d0574a4b30094d17a3b63719850ebf0a322.jpg&amp;imgrefurl=http://www.ipeen.com.tw/i/%25E9%25BC%258E%25E7%258E%258B%25E9%25BA%25BB%25E8%25BE%25A3%25E9%258D%258B/comment/12080&amp;usg=__CgpJj55VbQyNepRlCuRqXdaIsk0=&amp;h=337&amp;w=450&amp;sz=20&amp;hl=zh-TW&amp;start=14&amp;um=1&amp;itbs=1&amp;tbnid=OS6eSE3vrrVFPM:&amp;tbnh=95&amp;tbnw=127&amp;prev=/images%3Fq%3D%25E9%25AE%2591%25E9%25AD%259A%25E8%258F%2587%26um%3D1%26hl%3Dzh-TW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ezfun.coa.gov.tw/graph/news/L_prongs_20070828101245/L_prongs_20070828101245_general_000001s2.jpg&amp;imgrefurl=http://ezfun.coa.gov.tw/view.php%3Ftheme%3Dnews%26id%3DL_prongs_20070828101245%26city%3DL%26class%3DN01%26graph_idx%3D2&amp;usg=__RajoUToUd5zSqARriVQTxtL8lU4=&amp;h=300&amp;w=400&amp;sz=31&amp;hl=zh-TW&amp;start=1&amp;um=1&amp;itbs=1&amp;tbnid=AV5hf2fjZydh5M:&amp;tbnh=93&amp;tbnw=124&amp;prev=/images%3Fq%3D%25E8%258A%258B%25E9%25A0%25AD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roup.com.tw/img/product/pd_pic065%E9%BB%91%E6%9C%A8%E8%80%B3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tk.1798.cn/infotk/2009-08/info20090825100718.jpg&amp;imgrefurl=http://www.1798.cn/provide/infolist_1_16_p1.shtml&amp;usg=__8OQB4cDOJxkMDb_wanzrNonlWpY=&amp;h=360&amp;w=360&amp;sz=23&amp;hl=zh-TW&amp;start=10&amp;um=1&amp;itbs=1&amp;tbnid=ogzamRLH3ui1uM:&amp;tbnh=121&amp;tbnw=121&amp;prev=/images%3Fq%3D%25E9%25A6%2599%25E8%258F%2587%26um%3D1%26hl%3Dzh-TW%26sa%3DN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0426764276.travel-web.com.tw/images/Info/Y001113000001_3_1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tmw6.tmps.tp.edu.tw/chingshu/%E6%A4%8D%E7%89%A9/%E6%A4%8D%E7%89%A9%E7%9A%84%E8%BA%AB%E9%AB%94/%E9%A6%AC%E9%88%B4%E8%96%AF.JPG&amp;imgrefurl=http://tmw6.tmps.tp.edu.tw/chingshu/%25E6%25A4%258D%25E7%2589%25A9/%25E6%25A4%258D%25E7%2589%25A9%25E7%259A%2584%25E8%25BA%25AB%25E9%25AB%2594/3%25E6%25A4%258D%25E7%2589%25A9%25E7%259A%2584%25E8%258E%2596.htm&amp;usg=__cPm8zDepqx5NKXc7mX9E0rUOeYs=&amp;h=2136&amp;w=2848&amp;sz=1448&amp;hl=zh-TW&amp;start=9&amp;um=1&amp;itbs=1&amp;tbnid=Nwdry9gMCkWPhM:&amp;tbnh=113&amp;tbnw=150&amp;prev=/images%3Fq%3D%25E9%25A6%25AC%25E9%2588%25B4%25E8%2596%25AF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sh.eastday.com/qtmt/20090116/images/00123263.jpg&amp;imgrefurl=http://sh.eastday.com/qtmt/20090116/u1a526405.html&amp;usg=__nW9ub-t8hKHG3WS4ixp0e9KG1Ts=&amp;h=337&amp;w=450&amp;sz=38&amp;hl=zh-TW&amp;start=8&amp;um=1&amp;itbs=1&amp;tbnid=6VwhZRoomIJLkM:&amp;tbnh=95&amp;tbnw=127&amp;prev=/images%3Fq%3D%25E9%259B%259E%25E8%2582%2589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epochtimes.com/i6/904020900011983.jpg&amp;imgrefurl=http://www.epochtimes.com/b5/9/4/2/n2483275.htm&amp;usg=__A_C37QrMEBmKsLrgqSXvLKlkguc=&amp;h=420&amp;w=400&amp;sz=39&amp;hl=zh-TW&amp;start=9&amp;um=1&amp;itbs=1&amp;tbnid=aTIBGEr_GiY58M:&amp;tbnh=125&amp;tbnw=119&amp;prev=/images%3Fq%3D%25E8%25B1%2586%25E8%2596%25AF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mywellnessstation.com/wp-content/uploads/2009/12/VEG-%E8%8B%8B%E8%8F%9C-300x300.jpg&amp;imgrefurl=http://www.mywellnessstation.com/238/%25E4%25B8%258D%25E8%25B5%25B7%25E7%259C%25BC%25E7%259A%2584%25E8%2594%25AC%25E8%258F%259C-%25E8%258B%258B%25E8%258F%259C/&amp;usg=__a_4tNCbY91CHIApM7R3ghFKfkwI=&amp;h=300&amp;w=300&amp;sz=29&amp;hl=zh-TW&amp;start=20&amp;um=1&amp;itbs=1&amp;tbnid=bQv4_7xfMZMZOM:&amp;tbnh=116&amp;tbnw=116&amp;prev=/images%3Fq%3D%25E8%258E%25A7%25E8%258F%259C%26um%3D1%26hl%3Dzh-TW%26safe%3Dactive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7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news.xinhuanet.com/food/2007-05/29/xinsrc_29205042909403143175612.jpg&amp;imgrefurl=http://news.xinhuanet.com/food/2007-05/29/content_6167369.htm&amp;usg=__9VIP0iO7NHptc8wzIjg8_yWUkBw=&amp;h=304&amp;w=300&amp;sz=30&amp;hl=zh-TW&amp;start=39&amp;um=1&amp;itbs=1&amp;tbnid=7bK6F9Y8z8VPXM:&amp;tbnh=116&amp;tbnw=114&amp;prev=/images%3Fq%3D%25E6%25B5%25B7%25E5%25B8%25B6%26start%3D21%26um%3D1%26hl%3Dzh-TW%26safe%3Dactive%26sa%3DN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8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228.photobucket.com/albums/ee8/pinguino37/DSC08292.jpg&amp;imgrefurl=http://pinguino37.pixnet.net/blog/post/24868939&amp;usg=__Ll8jjooCSCJuOeTv9CiQfVFl_Zs=&amp;h=430&amp;w=650&amp;sz=51&amp;hl=zh-TW&amp;start=12&amp;um=1&amp;itbs=1&amp;tbnid=DYCAIu6aPTBfCM:&amp;tbnh=91&amp;tbnw=137&amp;prev=/images%3Fq%3D%25E8%2594%25A5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mage4.360doc.com/DownloadImg/2009/3/25/118405_2916105_1.jpg&amp;imgrefurl=http://www.360doc.com/content/09/0325/18/118405_2916105.shtml&amp;usg=__ZmBtVaye8n-RQ6sagKlJh3kFMXQ=&amp;h=319&amp;w=425&amp;sz=73&amp;hl=zh-TW&amp;start=11&amp;um=1&amp;itbs=1&amp;tbnid=9Qho-c-yohXxVM:&amp;tbnh=95&amp;tbnw=126&amp;prev=/images%3Fq%3D%25E6%258E%2592%25E9%25AA%25A8%26um%3D1%26hl%3Dzh-TW%26safe%3Dactive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9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epochtimes.com.au/i6/904162220361983.jpg&amp;imgrefurl=http://www.epochtimes.com.au/b5/9/4/17/n2497963.htm&amp;usg=__tRtw_-vGpX4nG3BQKDn16MJPeuI=&amp;h=600&amp;w=400&amp;sz=58&amp;hl=zh-TW&amp;start=8&amp;um=1&amp;itbs=1&amp;tbnid=7FFAHZ-CE6AhbM:&amp;tbnh=135&amp;tbnw=90&amp;prev=/images%3Fq%3D%25E6%25A1%2582%25E7%25AB%25B9%25E7%25AD%258D%26um%3D1%26hl%3Dzh-TW%26safe%3Dactive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0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hkcd.com.hk/zsly/images/site211/20090613/001558d998c80b9d724501.jpg&amp;imgrefurl=http://www.hkcd.com.hk/zsly/content/2009-06/13/content_2341300.htm&amp;usg=__lUActp83Wm6nw84K4Fbdsc7YwUU=&amp;h=300&amp;w=400&amp;sz=106&amp;hl=zh-TW&amp;start=40&amp;um=1&amp;itbs=1&amp;tbnid=1eAoY2nXUN_FiM:&amp;tbnh=93&amp;tbnw=124&amp;prev=/images%3Fq%3D%25E6%25AF%259B%25E8%25B1%2586%26start%3D20%26um%3D1%26hl%3Dzh-TW%26safe%3Dactive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1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tw.wrs.yahoo.com/_ylt=A3eg8_m5jaxLnYMAv09t1gt.;_ylu=X3oDMTBqMjRpazg1BHBvcwMxMARzZWMDc3IEdnRpZAM-/SIG=1ima4tvar/EXP=1269686073/**http%3A/tw.image.search.yahoo.com/images/view%3Fback=http%253A%252F%252Ftw.image.search.yahoo.com%252Fsearch%252Fimages%253Fp%253D%2525E8%25258F%2525A0%2525E8%25258F%25259C%2526ei%253DUTF-8%2526y%253DSearch%26w=300%26h=200%26imgurl=pic.newssc.org%252F0%252F11%252F09%252F19%252F11091996_998785.jpg%26rurl=http%253A%252F%252Fhealth.newssc.org%252Fsystem%252F2009%252F04%252F19%252F011810933.shtml%26size=72k%26name=%25E8%258F%25A0%25E8%258F%259C%26p=%25E8%258F%25A0%25E8%258F%259C%26oid=cb3dea05295d4a82%26fr2=%26no=10%26tt=83667%26sigr=11q1u71s5%26sigi=11dq3sokf%26sigb=12lmb24lr&amp;type=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ic.big5.anhuinews.com/0/01/64/16/1641684_713321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jianfeiing.com/uploads/allimg/090317/0923320.jpg&amp;imgrefurl=http://www.jianfeiing.com/article/200903/6222.html&amp;usg=__MgWi6XVHyZsJ2rxOdKJLWodVnhY=&amp;h=350&amp;w=300&amp;sz=32&amp;hl=zh-TW&amp;start=20&amp;um=1&amp;itbs=1&amp;tbnid=yD2msRqlymK_SM:&amp;tbnh=120&amp;tbnw=103&amp;prev=/images%3Fq%3D%25E9%25BB%2583%25E7%2593%259C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3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mg.21food.cn/userimages/wangzengrong0/wangzengrong0%241031153830.jpg&amp;imgrefurl=http://www.21food.cn/offerdetail/843633.html&amp;usg=__RpQOk41JlwEJgBeoY8GfHK04CO4=&amp;h=658&amp;w=1000&amp;sz=40&amp;hl=zh-TW&amp;start=3&amp;um=1&amp;itbs=1&amp;tbnid=qdR7Aa-k-_mHiM:&amp;tbnh=98&amp;tbnw=149&amp;prev=/images%3Fq%3D%25E6%259F%25B4%25E9%25AD%259A%26um%3D1%26hl%3Dzh-TW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4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farm4.static.flickr.com/3322/3176044322_b1be0a9bd2_o.jpg&amp;imgrefurl=http://blog.roodo.com/hadass/archives/8039875.html&amp;usg=__vwUM4c_5lohgVBcbx8TeTJj3aKE=&amp;h=407&amp;w=500&amp;sz=296&amp;hl=zh-TW&amp;start=4&amp;um=1&amp;itbs=1&amp;tbnid=3BrFPyQCLSMRBM:&amp;tbnh=106&amp;tbnw=130&amp;prev=/images%3Fq%3D%25E5%2592%2596%25E5%2593%25A9%25E5%25A1%258A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china12315.com.cn/UpFiles/newsPic/zlk/food/2008120917094686051.jpg&amp;imgrefurl=http://www.china12315.com.cn/html/zt/2008/1209/n_20081209376943134.shtml&amp;usg=__FKWTA8B-f_F-u444scHJ0AEjqp8=&amp;h=306&amp;w=400&amp;sz=20&amp;hl=zh-TW&amp;start=22&amp;um=1&amp;itbs=1&amp;tbnid=WRPjUzUYl1sZAM:&amp;tbnh=95&amp;tbnw=124&amp;prev=/images%3Fq%3D%25E5%2586%25AC%25E7%2593%259C%26start%3D20%26um%3D1%26hl%3Dzh-TW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6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4.bp.blogspot.com/_6NM4J_UrQyg/SxKaUw4UzXI/AAAAAAAAAj8/jKQJJAky3Ok/s400/%E8%95%83%E8%8C%84.jpg&amp;imgrefurl=http://wisemenworld.blogspot.com/2009/11/8.html&amp;usg=__oiN355OFtb1qKseEzslJy1TKJio=&amp;h=300&amp;w=400&amp;sz=25&amp;hl=zh-TW&amp;start=4&amp;um=1&amp;itbs=1&amp;tbnid=CEvHDzL6we49UM:&amp;tbnh=93&amp;tbnw=124&amp;prev=/images%3Fq%3D%25E8%2595%2583%25E8%258C%2584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clc.com.hk/photos/ngahn-ngah.jpg&amp;imgrefurl=http://www.clc.com.hk/photos/photo_food_thumb_category.html&amp;usg=__ad0SIFKpR8KgztGTQLtjgbfAxUE=&amp;h=480&amp;w=640&amp;sz=46&amp;hl=zh-TW&amp;start=20&amp;um=1&amp;itbs=1&amp;tbnid=nwf45pEZs7lEQM:&amp;tbnh=103&amp;tbnw=137&amp;prev=/images%3Fq%3D%25E9%258A%2580%25E8%258A%25BD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7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travel-web.com.tw/Show/images/News/54113_1.jpg&amp;imgrefurl=http://www.travel-web.com.tw/Show/Style1/News/c1_News.asp%3FSItemId%3D0271030%26ProgramNo%3Da000001000002%26SubjectNo%3D54113&amp;usg=__kdVSihnUfRC2agEnSa5tjBvw2eM=&amp;h=300&amp;w=400&amp;sz=97&amp;hl=zh-TW&amp;start=5&amp;um=1&amp;itbs=1&amp;tbnid=5BsExtVjSnV-yM:&amp;tbnh=93&amp;tbnw=124&amp;prev=/images%3Fq%3D%25E9%2587%2591%25E9%2587%259D%25E8%258A%25B1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8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potomacvegetablefarms.com/images/veggies/italian-parsley.jpg&amp;imgrefurl=http://hsingya.pixnet.net/blog/post/22151019&amp;usg=__r2bczDqKDkGwiDFP1FPj2wt6b0I=&amp;h=550&amp;w=834&amp;sz=86&amp;hl=zh-TW&amp;start=5&amp;um=1&amp;itbs=1&amp;tbnid=t79qGGC3WZPlgM:&amp;tbnh=95&amp;tbnw=144&amp;prev=/images%3Fq%3D%25E9%25A6%2599%25E8%258F%259C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9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pic.nipic.com/2008-07-14/200871414046964_2.jpg&amp;imgrefurl=http://www.nipic.com/show/1/57/898fc9fc351ec54f.html&amp;usg=__6pCJQlMzAkdhGq-fgAkl0XVsBrk=&amp;h=587&amp;w=1024&amp;sz=193&amp;hl=zh-TW&amp;start=5&amp;um=1&amp;itbs=1&amp;tbnid=GrqojhnGbUjHuM:&amp;tbnh=86&amp;tbnw=150&amp;prev=/images%3Fq%3D%25E8%259C%2586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0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ttmeishi.com/images/YuanLiao/yl9142278.jpg&amp;imgrefurl=http://www.ttmeishi.com/yuanliao/fbdbe8f418ae7ad0.htm&amp;usg=___q9iDWUuKwI9CrsFEEa-_wvk8Ww=&amp;h=200&amp;w=188&amp;sz=9&amp;hl=zh-TW&amp;start=9&amp;um=1&amp;itbs=1&amp;tbnid=YaRq-2Fg5SSOGM:&amp;tbnh=104&amp;tbnw=98&amp;prev=/images%3Fq%3D%25E7%25B4%25AB%25E8%258F%259C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ndwww.cn/cznd/UploadFiles_2364/200803/2008030515353540.jpg&amp;imgrefurl=http://www.ndwww.cn/cznd/msxw/200803/11257.html&amp;usg=__OZGk8gOc2-KSkWlFIbktBqQJbFs=&amp;h=400&amp;w=341&amp;sz=35&amp;hl=zh-TW&amp;start=6&amp;um=1&amp;itbs=1&amp;tbnid=kUURHVje5Zk8HM:&amp;tbnh=124&amp;tbnw=106&amp;prev=/images%3Fq%3D%25E8%25B1%2586%25E8%2585%2590%26um%3D1%26hl%3Dzh-TW%26sa%3DG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japan-i.jp/cht/whatsjapan/food/d8jk7l0000003d1a-img/d8jk7l0000003d1w.jpg&amp;imgrefurl=http://www.japan-i.jp/cht/whatsjapan/food/d8jk7l0000003d1a.html&amp;usg=__vU3rIWySlff_NVh-gvHD8aW27S4=&amp;h=680&amp;w=680&amp;sz=161&amp;hl=zh-TW&amp;start=1&amp;um=1&amp;itbs=1&amp;tbnid=JfXW3xMUMHzRQM:&amp;tbnh=139&amp;tbnw=139&amp;prev=/images%3Fq%3D%25E5%2591%25B3%25E5%2599%258C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a0.att.hudong.com/84/31/01300000121401121022315519447_s.jpg&amp;imgrefurl=http://www.hudong.com/wiki/%25E4%25B8%259D%25E7%2593%259C&amp;usg=__leWaRkhj5O-Tr_Cf40W-KhiPK-E=&amp;h=220&amp;w=300&amp;sz=57&amp;hl=zh-TW&amp;start=12&amp;um=1&amp;itbs=1&amp;tbnid=hsk-farY9XjmFM:&amp;tbnh=85&amp;tbnw=116&amp;prev=/images%3Fq%3D%25E7%25B5%25B2%25E7%2593%259C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2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blog.chinatimes.com/images/chinatimes_com/eat/3255/%E6%A6%AE%E6%A6%AE%E5%9C%92%E7%8D%85%E5%AD%90%E9%A0%AD.JPG&amp;imgrefurl=http://blog.chinatimes.com/eat/archive/2007/12/31/231476.html&amp;usg=__8QTOqQgTom7KgTx3vNLrWeU76Mk=&amp;h=321&amp;w=480&amp;sz=24&amp;hl=zh-TW&amp;start=1&amp;um=1&amp;itbs=1&amp;tbnid=cxMD97B1DKDNMM:&amp;tbnh=86&amp;tbnw=129&amp;prev=/images%3Fq%3D%25E7%258D%2585%25E5%25AD%2590%25E9%25A0%25AD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3.jpe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mg.web66.com.tw/_file/C2/20518/page/30753/1246527048051.jpg&amp;imgrefurl=http://2993790902.web66.com.tw/web/SG%3FpageID%3D30753&amp;usg=__SKYaPTYzTuE36jjZ_NWjLTzUP5c=&amp;h=275&amp;w=620&amp;sz=71&amp;hl=zh-TW&amp;start=12&amp;um=1&amp;itbs=1&amp;tbnid=enDd5K7C5xLvRM:&amp;tbnh=60&amp;tbnw=136&amp;prev=/images%3Fq%3D%25E5%259C%259F%25E9%25AD%25A0%25E9%25AD%259A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4.jpe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pic.pimg.tw/marrisa/1190627770.jpg&amp;imgrefurl=http://marrisa.pixnet.net/blog/post/9011193&amp;usg=__HV6QhxMMmXlh_GJUk4SOki7Qm6U=&amp;h=395&amp;w=520&amp;sz=54&amp;hl=zh-TW&amp;start=18&amp;um=1&amp;itbs=1&amp;tbnid=9abh9nZerdbO2M:&amp;tbnh=100&amp;tbnw=131&amp;prev=/images%3Fq%3D%25E9%25AD%25B7%25E9%25AD%259A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mgg1.store.pchome.com.tw/~prod/M00457977_big.jpg&amp;imgrefurl=http://store.pchome.com.tw/fishball/M00457977.htm&amp;usg=__pNSJ2ojLsgWV7dP21NvAkI3L7V4=&amp;h=270&amp;w=270&amp;sz=40&amp;hl=zh-TW&amp;start=6&amp;um=1&amp;itbs=1&amp;tbnid=Q0swRaCoC5PZNM:&amp;tbnh=113&amp;tbnw=113&amp;prev=/images%3Fq%3D%25E7%2594%259C%25E4%25B8%258D%25E8%25BE%25A3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6.jpe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tmw6.tmps.tp.edu.tw/chingshu/%E6%A4%8D%E7%89%A9/%E6%A4%8D%E7%89%A9%E7%9A%84%E8%BA%AB%E9%AB%94/%E9%A6%AC%E9%88%B4%E8%96%AF.JPG&amp;imgrefurl=http://tmw6.tmps.tp.edu.tw/chingshu/%25E6%25A4%258D%25E7%2589%25A9/%25E6%25A4%258D%25E7%2589%25A9%25E7%259A%2584%25E8%25BA%25AB%25E9%25AB%2594/3%25E6%25A4%258D%25E7%2589%25A9%25E7%259A%2584%25E8%258E%2596.htm&amp;usg=__cPm8zDepqx5NKXc7mX9E0rUOeYs=&amp;h=2136&amp;w=2848&amp;sz=1448&amp;hl=zh-TW&amp;start=9&amp;um=1&amp;itbs=1&amp;tbnid=Nwdry9gMCkWPhM:&amp;tbnh=113&amp;tbnw=150&amp;prev=/images%3Fq%3D%25E9%25A6%25AC%25E9%2588%25B4%25E8%2596%25AF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jpe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epochtimes.com/i6/711070808481835.jpg&amp;imgrefurl=http://bbclub.pixnet.net/blog/post/16987757&amp;usg=__tlWHN789tB3zFXtBRqwvJ0coZLE=&amp;h=394&amp;w=591&amp;sz=38&amp;hl=zh-TW&amp;start=1&amp;um=1&amp;itbs=1&amp;tbnid=B4TH393dQtVeUM:&amp;tbnh=90&amp;tbnw=135&amp;prev=/images%3Fq%3D%25E5%25B0%258F%25E9%25AD%259A%25E4%25B9%25BE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7.jpe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biyuan.org/Kingshire_img/small_img/%E9%87%91%E6%B2%99%E5%8D%97%E7%95%94%E5%B7%9E%E6%99%9A%E8%90%9D%E5%8D%9C_daigen.jpg&amp;imgrefurl=http://www.biyuan.org/&amp;usg=__fmijF6mfpLK2jSI4rOjUDPseCb0=&amp;h=400&amp;w=400&amp;sz=94&amp;hl=zh-TW&amp;start=2&amp;um=1&amp;itbs=1&amp;tbnid=aq4V-per1wc--M:&amp;tbnh=124&amp;tbnw=124&amp;prev=/images%3Fq%3D%25E8%2598%25BF%25E8%2594%2594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ndwww.cn/cznd/UploadFiles_2364/200803/2008030515353540.jpg&amp;imgrefurl=http://www.ndwww.cn/cznd/msxw/200803/11257.html&amp;usg=__OZGk8gOc2-KSkWlFIbktBqQJbFs=&amp;h=400&amp;w=341&amp;sz=35&amp;hl=zh-TW&amp;start=6&amp;um=1&amp;itbs=1&amp;tbnid=kUURHVje5Zk8HM:&amp;tbnh=124&amp;tbnw=106&amp;prev=/images%3Fq%3D%25E8%25B1%2586%25E8%2585%2590%26um%3D1%26hl%3Dzh-TW%26sa%3DG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4.bp.blogspot.com/_6NM4J_UrQyg/SxKaUw4UzXI/AAAAAAAAAj8/jKQJJAky3Ok/s400/%E8%95%83%E8%8C%84.jpg&amp;imgrefurl=http://wisemenworld.blogspot.com/2009/11/8.html&amp;usg=__oiN355OFtb1qKseEzslJy1TKJio=&amp;h=300&amp;w=400&amp;sz=25&amp;hl=zh-TW&amp;start=4&amp;um=1&amp;itbs=1&amp;tbnid=CEvHDzL6we49UM:&amp;tbnh=93&amp;tbnw=124&amp;prev=/images%3Fq%3D%25E8%2595%2583%25E8%258C%2584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foodz.cqnews.net/ysjk/200908/W020090812368103316668.jpg&amp;imgrefurl=http://foodz.cqnews.net/ysjk/200908/t20090812_3502601.htm&amp;usg=__m2IctC3_ecVQJIGD7mVVkjAHcxU=&amp;h=337&amp;w=450&amp;sz=25&amp;hl=zh-TW&amp;start=16&amp;um=1&amp;itbs=1&amp;tbnid=OHOHad9TLQRMTM:&amp;tbnh=95&amp;tbnw=127&amp;prev=/images%3Fq%3D%25E5%2592%2596%25E5%2593%25A9%25E7%25B2%2589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8.jpe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link.photo.pchome.com.tw/s03/jc591030/25/125069846631/&amp;imgrefurl=http://forum.pchome.com.tw/content/58/18835&amp;usg=__GLKwwV8zptW2JqGfZGpdx9dL0k4=&amp;h=480&amp;w=640&amp;sz=74&amp;hl=zh-TW&amp;start=13&amp;um=1&amp;itbs=1&amp;tbnid=7oO9W3GTfJ5f1M:&amp;tbnh=103&amp;tbnw=137&amp;prev=/images%3Fq%3D%25E8%25B1%2586%25E8%2596%25AF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9.jpe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i-163.com/shenghuo/UploadFiles_2065/200904/20090413121435843.jpg&amp;imgrefurl=http://www.i-163.com/shenghuo/2009/2009-04-13/10596.html&amp;usg=__qdXbrI1mAYVbAbzHTgcNZlqncDM=&amp;h=354&amp;w=452&amp;sz=16&amp;hl=zh-TW&amp;start=31&amp;um=1&amp;itbs=1&amp;tbnid=i1dnmJTNXmcnZM:&amp;tbnh=99&amp;tbnw=127&amp;prev=/images%3Fq%3D%25E9%259B%259E%25E8%259B%258B%26start%3D20%26um%3D1%26hl%3Dzh-TW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china12315.com.cn/UpFiles/newsPic/zlk/food/2008120917094686051.jpg&amp;imgrefurl=http://www.china12315.com.cn/html/zt/2008/1209/n_20081209376943134.shtml&amp;usg=__FKWTA8B-f_F-u444scHJ0AEjqp8=&amp;h=306&amp;w=400&amp;sz=20&amp;hl=zh-TW&amp;start=22&amp;um=1&amp;itbs=1&amp;tbnid=WRPjUzUYl1sZAM:&amp;tbnh=95&amp;tbnw=124&amp;prev=/images%3Fq%3D%25E5%2586%25AC%25E7%2593%259C%26start%3D20%26um%3D1%26hl%3Dzh-TW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6.jpe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umnthq.blu.livefilestore.com/y1pNAIHbs2PL48fMGWMAxiNlyusOq342kRmxFCgpIPJ0PoFDAH30TwFbhY2lstLm4tOWCUhAbnDjNqyQ6oap3bNng/%E8%8C%84%E6%B1%81%E5%A4%A7%E5%A4%A7%E6%B5%B7%E9%AE%AE%E7%BE%A9%E5%A4%A7%E5%88%A9%E9%BA%B5--%E9%AB%98%E9%9B%84%E5%A4%A0%E5%A3%9E%E5%A0%82.jpg&amp;imgrefurl=http://www.wretch.cc/blog/abcde1226/1367230&amp;usg=__5sXVlTVFaFo5XsKtmjb_uErZbd8=&amp;h=608&amp;w=800&amp;sz=43&amp;hl=zh-TW&amp;start=15&amp;um=1&amp;itbs=1&amp;tbnid=uU--VH9f3-GmpM:&amp;tbnh=109&amp;tbnw=143&amp;prev=/images%3Fq%3D%25E7%25BE%25A9%25E5%25A4%25A7%25E5%2588%25A9%25E9%25BA%25B5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0.jpe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023fit.com/content/info_pic/info_pic_1781_1.jpg&amp;imgrefurl=http://www.023fit.com/showPicInfo.aspx%3FMENU_ID%3D0117_1781&amp;usg=__BLTeRlQCl9t6S0dzb1lKUmPz3w8=&amp;h=425&amp;w=400&amp;sz=20&amp;hl=zh-TW&amp;start=7&amp;um=1&amp;itbs=1&amp;tbnid=J_cp7bV-PHKGFM:&amp;tbnh=126&amp;tbnw=119&amp;prev=/images%3Fq%3D%25E9%25BB%2583%25E8%25B1%2586%25E8%258A%25BD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1.jpe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news.xinhuanet.com/food/2007-05/29/xinsrc_29205042909403143175612.jpg&amp;imgrefurl=http://news.xinhuanet.com/food/2007-05/29/content_6167369.htm&amp;usg=__9VIP0iO7NHptc8wzIjg8_yWUkBw=&amp;h=304&amp;w=300&amp;sz=30&amp;hl=zh-TW&amp;start=39&amp;um=1&amp;itbs=1&amp;tbnid=7bK6F9Y8z8VPXM:&amp;tbnh=116&amp;tbnw=114&amp;prev=/images%3Fq%3D%25E6%25B5%25B7%25E5%25B8%25B6%26start%3D21%26um%3D1%26hl%3Dzh-TW%26safe%3Dactive%26sa%3DN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8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roup.com.tw/img/product/pd_pic065%E9%BB%91%E6%9C%A8%E8%80%B3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jpe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pic.pimg.tw/mamahama/48b044b13516c.jpg&amp;imgrefurl=http://mamahama.pixnet.net/blog/post/21553618&amp;usg=__mc2W22Tw0qDTy5dGhPKPUE5GDJs=&amp;h=534&amp;w=800&amp;sz=71&amp;hl=zh-TW&amp;start=11&amp;um=1&amp;itbs=1&amp;tbnid=B9_yTeWgldaE5M:&amp;tbnh=95&amp;tbnw=143&amp;prev=/images%3Fq%3D%25E9%2587%2591%25E9%2587%259D%26um%3D1%26hl%3Dzh-TW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2.jpeg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biyuan.org/Kingshire_img/small_img/%E9%87%91%E6%B2%99%E5%8D%97%E7%95%94%E5%B7%9E%E6%99%9A%E8%90%9D%E5%8D%9C_daigen.jpg&amp;imgrefurl=http://www.biyuan.org/&amp;usg=__fmijF6mfpLK2jSI4rOjUDPseCb0=&amp;h=400&amp;w=400&amp;sz=94&amp;hl=zh-TW&amp;start=2&amp;um=1&amp;itbs=1&amp;tbnid=aq4V-per1wc--M:&amp;tbnh=124&amp;tbnw=124&amp;prev=/images%3Fq%3D%25E8%2598%25BF%25E8%2594%2594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img.blog.cctv.com/attachments/2009/03/832500_200903160819503.jpg&amp;imgrefurl=http://blog.cctv.com/html/44/1062844-698980.html&amp;usg=___Gh9CvRuDHY_RW8IjX96JugFdAM=&amp;h=480&amp;w=640&amp;sz=30&amp;hl=zh-TW&amp;start=1&amp;um=1&amp;itbs=1&amp;tbnid=8KpW7OLW6RashM:&amp;tbnh=103&amp;tbnw=137&amp;prev=/images%3Fq%3D%25E6%25B4%258B%25E8%2594%25A5%26um%3D1%26hl%3Dzh-TW%26sa%3DG%26rlz%3D1T4ADBR_zh-TWTW219TW236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www.i-163.com/shenghuo/UploadFiles_2065/200904/20090413121435843.jpg&amp;imgrefurl=http://www.i-163.com/shenghuo/2009/2009-04-13/10596.html&amp;usg=__qdXbrI1mAYVbAbzHTgcNZlqncDM=&amp;h=354&amp;w=452&amp;sz=16&amp;hl=zh-TW&amp;start=31&amp;um=1&amp;itbs=1&amp;tbnid=i1dnmJTNXmcnZM:&amp;tbnh=99&amp;tbnw=127&amp;prev=/images%3Fq%3D%25E9%259B%259E%25E8%259B%258B%26start%3D20%26um%3D1%26hl%3Dzh-TW%26sa%3DN%26rlz%3D1T4ADBR_zh-TWTW219TW236%26ndsp%3D20%26tbs%3Disch: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0">
            <a:extLst>
              <a:ext uri="{FF2B5EF4-FFF2-40B4-BE49-F238E27FC236}">
                <a16:creationId xmlns:a16="http://schemas.microsoft.com/office/drawing/2014/main" id="{1B1621DB-BD62-4982-A930-1EA97692DD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5995817-52A0-4BDA-90AA-7BD3E151FD4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CA6F3EFC-DD91-410D-A31A-9FC43D864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4365625"/>
            <a:ext cx="568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/>
          </a:p>
        </p:txBody>
      </p:sp>
      <p:sp>
        <p:nvSpPr>
          <p:cNvPr id="5125" name="Text Box 7">
            <a:extLst>
              <a:ext uri="{FF2B5EF4-FFF2-40B4-BE49-F238E27FC236}">
                <a16:creationId xmlns:a16="http://schemas.microsoft.com/office/drawing/2014/main" id="{FA540F3D-F1ED-4CEA-BEA2-13D82CD7F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豆芽</a:t>
            </a:r>
            <a:endParaRPr lang="zh-TW" altLang="en-US" sz="6000"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/>
          </a:p>
        </p:txBody>
      </p:sp>
      <p:sp>
        <p:nvSpPr>
          <p:cNvPr id="5126" name="Text Box 9">
            <a:extLst>
              <a:ext uri="{FF2B5EF4-FFF2-40B4-BE49-F238E27FC236}">
                <a16:creationId xmlns:a16="http://schemas.microsoft.com/office/drawing/2014/main" id="{00162AA5-CDB7-4C73-B5E2-BE1FAB059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068638"/>
            <a:ext cx="655161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富含蛋白質、脂質、醣類、鈣、磷、鐵以及維生素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A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E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等營養素，可以預防疾病。</a:t>
            </a:r>
          </a:p>
        </p:txBody>
      </p:sp>
      <p:pic>
        <p:nvPicPr>
          <p:cNvPr id="5127" name="Picture 11" descr="200811791755961_2">
            <a:hlinkClick r:id="rId3"/>
            <a:extLst>
              <a:ext uri="{FF2B5EF4-FFF2-40B4-BE49-F238E27FC236}">
                <a16:creationId xmlns:a16="http://schemas.microsoft.com/office/drawing/2014/main" id="{652CA2F6-C74C-43C5-A4FA-8D174AC61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196975"/>
            <a:ext cx="2592388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0">
            <a:extLst>
              <a:ext uri="{FF2B5EF4-FFF2-40B4-BE49-F238E27FC236}">
                <a16:creationId xmlns:a16="http://schemas.microsoft.com/office/drawing/2014/main" id="{F5A5930A-3317-4787-AF7C-79A9A7F95EF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8B631075-C150-468E-8623-A9B26E4315D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14340" name="Text Box 3">
            <a:extLst>
              <a:ext uri="{FF2B5EF4-FFF2-40B4-BE49-F238E27FC236}">
                <a16:creationId xmlns:a16="http://schemas.microsoft.com/office/drawing/2014/main" id="{5B100D19-9A1F-4E69-B412-54788AB0B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奶油</a:t>
            </a:r>
            <a:endParaRPr lang="zh-TW" altLang="en-US" sz="6000"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ea typeface="文鼎勘亭流" pitchFamily="49" charset="-120"/>
            </a:endParaRPr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2051F191-A2D5-4A45-AE1B-5D92D14E8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068638"/>
            <a:ext cx="655161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含有牛奶同等的營養，更濃縮及更高脂肪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-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豐富維生素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A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D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E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及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K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。但不要吃太多喔以免囤積脂肪 。</a:t>
            </a:r>
          </a:p>
        </p:txBody>
      </p:sp>
      <p:pic>
        <p:nvPicPr>
          <p:cNvPr id="14342" name="Picture 6" descr="DSCN090103">
            <a:hlinkClick r:id="rId3"/>
            <a:extLst>
              <a:ext uri="{FF2B5EF4-FFF2-40B4-BE49-F238E27FC236}">
                <a16:creationId xmlns:a16="http://schemas.microsoft.com/office/drawing/2014/main" id="{A70373A1-6635-48C0-B2FF-4840F12BB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268413"/>
            <a:ext cx="23272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0">
            <a:extLst>
              <a:ext uri="{FF2B5EF4-FFF2-40B4-BE49-F238E27FC236}">
                <a16:creationId xmlns:a16="http://schemas.microsoft.com/office/drawing/2014/main" id="{A97994A4-3B01-4825-85D0-AE626325435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BABBF068-2D93-4D82-B20C-0BAA7243DA0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15364" name="Text Box 3">
            <a:extLst>
              <a:ext uri="{FF2B5EF4-FFF2-40B4-BE49-F238E27FC236}">
                <a16:creationId xmlns:a16="http://schemas.microsoft.com/office/drawing/2014/main" id="{3B1FE54A-93B2-437B-8BCC-9E8C76312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大白菜</a:t>
            </a:r>
            <a:endParaRPr lang="zh-TW" altLang="en-US" sz="6000"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ea typeface="文鼎勘亭流" pitchFamily="49" charset="-120"/>
            </a:endParaRPr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DE1475E3-9A9D-402E-9045-CF660AE85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2636838"/>
            <a:ext cx="7273925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營養成分很豐富。富含胡蘿蔔素、維生素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B1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、維生素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B2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、維生素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、粗纖維以及蛋白質、脂肪和鈣、磷、鐵等。是我國人常年食用的蔬菜。</a:t>
            </a:r>
          </a:p>
        </p:txBody>
      </p:sp>
      <p:pic>
        <p:nvPicPr>
          <p:cNvPr id="15366" name="Picture 8" descr="2008121562352405_2">
            <a:hlinkClick r:id="rId3"/>
            <a:extLst>
              <a:ext uri="{FF2B5EF4-FFF2-40B4-BE49-F238E27FC236}">
                <a16:creationId xmlns:a16="http://schemas.microsoft.com/office/drawing/2014/main" id="{F9598B9B-A48E-4BFE-A0FE-8DD97D2D5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196975"/>
            <a:ext cx="2292350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0">
            <a:extLst>
              <a:ext uri="{FF2B5EF4-FFF2-40B4-BE49-F238E27FC236}">
                <a16:creationId xmlns:a16="http://schemas.microsoft.com/office/drawing/2014/main" id="{B36B8B47-EDCD-4951-9500-CF0545E7E03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969AF750-CEB7-46FD-9204-44717A6728D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16388" name="Text Box 3">
            <a:extLst>
              <a:ext uri="{FF2B5EF4-FFF2-40B4-BE49-F238E27FC236}">
                <a16:creationId xmlns:a16="http://schemas.microsoft.com/office/drawing/2014/main" id="{4275E49E-0B09-4E44-BBA0-01154B6DF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芹菜</a:t>
            </a:r>
            <a:endParaRPr lang="zh-TW" altLang="en-US" sz="6000"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92D9754D-BAA8-40A0-8369-6F5891E90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068638"/>
            <a:ext cx="655161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芹菜含有糖、蛋白質、維生素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P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、維生素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、以及較多的鈣、磷、鐵等。吃的適量可幫助身體健康。</a:t>
            </a:r>
          </a:p>
        </p:txBody>
      </p:sp>
      <p:pic>
        <p:nvPicPr>
          <p:cNvPr id="16390" name="Picture 7" descr="圖片1">
            <a:extLst>
              <a:ext uri="{FF2B5EF4-FFF2-40B4-BE49-F238E27FC236}">
                <a16:creationId xmlns:a16="http://schemas.microsoft.com/office/drawing/2014/main" id="{E096098E-496D-493F-B550-31BB70092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341438"/>
            <a:ext cx="2087563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0">
            <a:extLst>
              <a:ext uri="{FF2B5EF4-FFF2-40B4-BE49-F238E27FC236}">
                <a16:creationId xmlns:a16="http://schemas.microsoft.com/office/drawing/2014/main" id="{F3382EBF-BB26-49EC-8329-83474BCC9CD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CD2BC7E-DFE6-481C-AF6B-0399EC88072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17412" name="Text Box 3">
            <a:extLst>
              <a:ext uri="{FF2B5EF4-FFF2-40B4-BE49-F238E27FC236}">
                <a16:creationId xmlns:a16="http://schemas.microsoft.com/office/drawing/2014/main" id="{2C399064-FC45-4CA4-A09E-09BC1796B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高麗菜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文鼎勘亭流" pitchFamily="49" charset="-120"/>
            </a:endParaRPr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20C2A784-EE4A-494D-8B08-CC81B0301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068638"/>
            <a:ext cx="655161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含有豐富的維生素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與纖維質，能幫助消化，還有多種人體必需的微量元素，可以促進新陳代謝幫助小孩成長發育。</a:t>
            </a:r>
            <a:r>
              <a:rPr lang="zh-TW" altLang="en-US"/>
              <a:t> </a:t>
            </a:r>
          </a:p>
        </p:txBody>
      </p:sp>
      <p:pic>
        <p:nvPicPr>
          <p:cNvPr id="17414" name="Picture 3375" descr="200812592252179">
            <a:hlinkClick r:id="rId3"/>
            <a:extLst>
              <a:ext uri="{FF2B5EF4-FFF2-40B4-BE49-F238E27FC236}">
                <a16:creationId xmlns:a16="http://schemas.microsoft.com/office/drawing/2014/main" id="{6BF33775-9AA0-4914-AD8A-38F6EB8CE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1341438"/>
            <a:ext cx="2471737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0">
            <a:extLst>
              <a:ext uri="{FF2B5EF4-FFF2-40B4-BE49-F238E27FC236}">
                <a16:creationId xmlns:a16="http://schemas.microsoft.com/office/drawing/2014/main" id="{30D6FFC3-D1A2-4A71-BCB6-326EF555199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3135485A-B66A-4A76-95F2-1C8232569F7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18436" name="Text Box 3">
            <a:extLst>
              <a:ext uri="{FF2B5EF4-FFF2-40B4-BE49-F238E27FC236}">
                <a16:creationId xmlns:a16="http://schemas.microsoft.com/office/drawing/2014/main" id="{3A3DD01C-DE38-4812-992D-AB0FC684B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水果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文鼎勘亭流" pitchFamily="49" charset="-120"/>
            </a:endParaRPr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BD9BC639-B5FC-4350-8E63-CF6083840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55161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含有豐富的維生素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、維生素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A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以及人體必需的各種礦物質，不但水份多還有大量的纖維質，可以促進健康、增強小孩的免疫力。 </a:t>
            </a:r>
          </a:p>
        </p:txBody>
      </p:sp>
      <p:pic>
        <p:nvPicPr>
          <p:cNvPr id="18438" name="Picture 6" descr="200742311428696">
            <a:hlinkClick r:id="rId3"/>
            <a:extLst>
              <a:ext uri="{FF2B5EF4-FFF2-40B4-BE49-F238E27FC236}">
                <a16:creationId xmlns:a16="http://schemas.microsoft.com/office/drawing/2014/main" id="{437872AE-8A65-42C5-A9C9-DD0249C006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268413"/>
            <a:ext cx="2220912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0">
            <a:extLst>
              <a:ext uri="{FF2B5EF4-FFF2-40B4-BE49-F238E27FC236}">
                <a16:creationId xmlns:a16="http://schemas.microsoft.com/office/drawing/2014/main" id="{99A63217-56AF-42EE-920B-0597D3094D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C5C7517-BD63-48EE-930A-2836DA71E01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19460" name="Text Box 3">
            <a:extLst>
              <a:ext uri="{FF2B5EF4-FFF2-40B4-BE49-F238E27FC236}">
                <a16:creationId xmlns:a16="http://schemas.microsoft.com/office/drawing/2014/main" id="{848F2FF2-1900-498F-822B-2C1040BC8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香</a:t>
            </a:r>
            <a:r>
              <a:rPr lang="zh-TW" altLang="en-US" sz="6000" b="1">
                <a:solidFill>
                  <a:srgbClr val="0D063A"/>
                </a:solidFill>
                <a:ea typeface="華康勘亭流" pitchFamily="49" charset="-120"/>
              </a:rPr>
              <a:t>菇</a:t>
            </a:r>
            <a:endParaRPr lang="zh-TW" altLang="en-US" sz="6000" b="1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文鼎勘亭流" pitchFamily="49" charset="-120"/>
            </a:endParaRPr>
          </a:p>
        </p:txBody>
      </p:sp>
      <p:sp>
        <p:nvSpPr>
          <p:cNvPr id="19461" name="Text Box 4">
            <a:extLst>
              <a:ext uri="{FF2B5EF4-FFF2-40B4-BE49-F238E27FC236}">
                <a16:creationId xmlns:a16="http://schemas.microsoft.com/office/drawing/2014/main" id="{D136A683-6609-4A09-9BCB-82122A3A0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068638"/>
            <a:ext cx="655161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富含蛋白質、維生素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B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群、維生素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D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及礦物質，可以增強免疫力 </a:t>
            </a:r>
          </a:p>
        </p:txBody>
      </p:sp>
      <p:pic>
        <p:nvPicPr>
          <p:cNvPr id="19462" name="Picture 6" descr="info20090825100718">
            <a:hlinkClick r:id="rId3"/>
            <a:extLst>
              <a:ext uri="{FF2B5EF4-FFF2-40B4-BE49-F238E27FC236}">
                <a16:creationId xmlns:a16="http://schemas.microsoft.com/office/drawing/2014/main" id="{6195D0D3-8B3F-49D4-9A4D-E7C1DBB8F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196975"/>
            <a:ext cx="24479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0">
            <a:extLst>
              <a:ext uri="{FF2B5EF4-FFF2-40B4-BE49-F238E27FC236}">
                <a16:creationId xmlns:a16="http://schemas.microsoft.com/office/drawing/2014/main" id="{BCBEDDE3-87CB-49EA-A651-EF01380F0E4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17E5592-66EF-4687-B4BA-330ED8B6B1F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20484" name="Text Box 3">
            <a:extLst>
              <a:ext uri="{FF2B5EF4-FFF2-40B4-BE49-F238E27FC236}">
                <a16:creationId xmlns:a16="http://schemas.microsoft.com/office/drawing/2014/main" id="{3EFEF643-8350-4627-9041-78AD15950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小白菜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0A07FAC4-FB9C-4700-9268-9C81F0279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55161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富含維生素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、磷、鐵、鈣質及維生素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，是熱量低又含有高纖維質的蔬菜。</a:t>
            </a:r>
          </a:p>
        </p:txBody>
      </p:sp>
      <p:pic>
        <p:nvPicPr>
          <p:cNvPr id="20486" name="Picture 6" descr="0,0,16,16392,450,361,f46b236e">
            <a:hlinkClick r:id="rId3"/>
            <a:extLst>
              <a:ext uri="{FF2B5EF4-FFF2-40B4-BE49-F238E27FC236}">
                <a16:creationId xmlns:a16="http://schemas.microsoft.com/office/drawing/2014/main" id="{F2BEDA3A-4FA7-4AB0-8E25-5AE32E0EC9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341438"/>
            <a:ext cx="2001837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0">
            <a:extLst>
              <a:ext uri="{FF2B5EF4-FFF2-40B4-BE49-F238E27FC236}">
                <a16:creationId xmlns:a16="http://schemas.microsoft.com/office/drawing/2014/main" id="{1888DE07-21FF-42C2-9DBF-BBB33145BF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84ED3B1-E057-4107-A883-7C8E5D4DA68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21508" name="Text Box 3">
            <a:extLst>
              <a:ext uri="{FF2B5EF4-FFF2-40B4-BE49-F238E27FC236}">
                <a16:creationId xmlns:a16="http://schemas.microsoft.com/office/drawing/2014/main" id="{4896EDCE-0DF6-436D-985D-49661C83A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山藥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文鼎勘亭流" pitchFamily="49" charset="-120"/>
            </a:endParaRPr>
          </a:p>
        </p:txBody>
      </p:sp>
      <p:sp>
        <p:nvSpPr>
          <p:cNvPr id="21509" name="Text Box 4">
            <a:extLst>
              <a:ext uri="{FF2B5EF4-FFF2-40B4-BE49-F238E27FC236}">
                <a16:creationId xmlns:a16="http://schemas.microsoft.com/office/drawing/2014/main" id="{8A3E4AFD-F49C-4AF3-A8E2-6C30EFF46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55161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ea typeface="華康勘亭流" pitchFamily="49" charset="-120"/>
              </a:rPr>
              <a:t>含有多種必須胺基酸、膽鹼、維他命、鈣、磷、鐵等礦物質，且含有消化酵素可以幫助消化吸收。</a:t>
            </a:r>
          </a:p>
        </p:txBody>
      </p:sp>
      <p:pic>
        <p:nvPicPr>
          <p:cNvPr id="21510" name="Picture 6" descr="d7e6d6165ea4ad12962b436e">
            <a:hlinkClick r:id="rId3"/>
            <a:extLst>
              <a:ext uri="{FF2B5EF4-FFF2-40B4-BE49-F238E27FC236}">
                <a16:creationId xmlns:a16="http://schemas.microsoft.com/office/drawing/2014/main" id="{94571B8E-DC21-4BAD-AF39-7905903EE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1341438"/>
            <a:ext cx="2457450" cy="150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0">
            <a:extLst>
              <a:ext uri="{FF2B5EF4-FFF2-40B4-BE49-F238E27FC236}">
                <a16:creationId xmlns:a16="http://schemas.microsoft.com/office/drawing/2014/main" id="{D1153E54-57FF-4BE2-83BB-3924993864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E81772EB-25FD-469A-AF5E-2B3DD814616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22532" name="Text Box 3">
            <a:extLst>
              <a:ext uri="{FF2B5EF4-FFF2-40B4-BE49-F238E27FC236}">
                <a16:creationId xmlns:a16="http://schemas.microsoft.com/office/drawing/2014/main" id="{91CAC171-4397-46D6-B0C1-242BE16E0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味噌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3CD43F44-99F2-48D0-B1C2-9EF1BE1C7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55161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含鐵、磷、鈣、鉀、蛋白質、維他命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E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，多吃可增加免疫力。 </a:t>
            </a:r>
          </a:p>
        </p:txBody>
      </p:sp>
      <p:pic>
        <p:nvPicPr>
          <p:cNvPr id="22534" name="Picture 6" descr="d8jk7l0000003d1w">
            <a:hlinkClick r:id="rId3"/>
            <a:extLst>
              <a:ext uri="{FF2B5EF4-FFF2-40B4-BE49-F238E27FC236}">
                <a16:creationId xmlns:a16="http://schemas.microsoft.com/office/drawing/2014/main" id="{2D741E37-8E30-4FD2-B0D9-A23C10E97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268413"/>
            <a:ext cx="2116138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0">
            <a:extLst>
              <a:ext uri="{FF2B5EF4-FFF2-40B4-BE49-F238E27FC236}">
                <a16:creationId xmlns:a16="http://schemas.microsoft.com/office/drawing/2014/main" id="{E2C32825-EE83-4203-963C-C30FE02B345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D091FD88-3929-47D6-96B6-10E75F336C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23556" name="Text Box 3">
            <a:extLst>
              <a:ext uri="{FF2B5EF4-FFF2-40B4-BE49-F238E27FC236}">
                <a16:creationId xmlns:a16="http://schemas.microsoft.com/office/drawing/2014/main" id="{6974CA39-CBF0-4F0E-B762-BA279D31C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 b="1">
                <a:solidFill>
                  <a:srgbClr val="0D063A"/>
                </a:solidFill>
                <a:ea typeface="華康勘亭流" pitchFamily="49" charset="-120"/>
              </a:rPr>
              <a:t>玉米</a:t>
            </a:r>
            <a:endParaRPr lang="zh-TW" altLang="en-US" sz="6000" b="1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 b="1">
              <a:solidFill>
                <a:srgbClr val="0D063A"/>
              </a:solidFill>
              <a:ea typeface="文鼎勘亭流" pitchFamily="49" charset="-120"/>
            </a:endParaRPr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BE7D3383-A678-4049-A6D9-3CC706EEA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55161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世界公認的黃金作物。玉米含有較多亞油酸、多種維他命、纖維素和多種礦物質，特別是含鎂、硒豐富，具有綜合性的保健作用。</a:t>
            </a:r>
          </a:p>
        </p:txBody>
      </p:sp>
      <p:pic>
        <p:nvPicPr>
          <p:cNvPr id="23558" name="Picture 6" descr="20081128124002462">
            <a:hlinkClick r:id="rId3"/>
            <a:extLst>
              <a:ext uri="{FF2B5EF4-FFF2-40B4-BE49-F238E27FC236}">
                <a16:creationId xmlns:a16="http://schemas.microsoft.com/office/drawing/2014/main" id="{A3D25307-1EC5-454C-9D19-B29F5E755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196975"/>
            <a:ext cx="20828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0">
            <a:extLst>
              <a:ext uri="{FF2B5EF4-FFF2-40B4-BE49-F238E27FC236}">
                <a16:creationId xmlns:a16="http://schemas.microsoft.com/office/drawing/2014/main" id="{1F4F6A22-DE16-4AB3-939B-62F437245FA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AD852C9-89CE-47A0-85BE-B4726748928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AC1F3330-E9C3-48D2-9B3A-45B2603CC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胡蘿蔔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ea typeface="文鼎勘亭流" pitchFamily="49" charset="-120"/>
            </a:endParaRP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F19BB61B-7B10-445C-B09E-44200DD82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068638"/>
            <a:ext cx="655161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含有豐富的維生素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A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，能幫助眼睛發育，促進骨骼和牙齒的健康。但是如果食用過量，皮膚會變成橙黃色</a:t>
            </a:r>
            <a:r>
              <a:rPr lang="zh-TW" altLang="en-US">
                <a:solidFill>
                  <a:srgbClr val="0D063A"/>
                </a:solidFill>
              </a:rPr>
              <a:t> 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。</a:t>
            </a:r>
          </a:p>
        </p:txBody>
      </p:sp>
      <p:pic>
        <p:nvPicPr>
          <p:cNvPr id="6150" name="Picture 7" descr="進入標準尺寸的圖片">
            <a:hlinkClick r:id="rId3"/>
            <a:extLst>
              <a:ext uri="{FF2B5EF4-FFF2-40B4-BE49-F238E27FC236}">
                <a16:creationId xmlns:a16="http://schemas.microsoft.com/office/drawing/2014/main" id="{9E80428F-FA14-4FD0-9F38-ED05134649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412875"/>
            <a:ext cx="2232025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0">
            <a:extLst>
              <a:ext uri="{FF2B5EF4-FFF2-40B4-BE49-F238E27FC236}">
                <a16:creationId xmlns:a16="http://schemas.microsoft.com/office/drawing/2014/main" id="{045FC863-C354-4BCF-937D-86E7919730D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CBCDBB10-019B-45C3-8829-FFF3D494E84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24580" name="Text Box 3">
            <a:extLst>
              <a:ext uri="{FF2B5EF4-FFF2-40B4-BE49-F238E27FC236}">
                <a16:creationId xmlns:a16="http://schemas.microsoft.com/office/drawing/2014/main" id="{DB371F2F-D66D-4A6F-BD78-E8CDDA08A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草蝦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5926975E-A773-4CA3-A6B6-9BE8B9BC8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55161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含有鈣、磷、鐵等營養素。每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100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克食用蝦中，含蛋白質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20.6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克，脂肪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0.7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克以及鈣、磷、鐵等無機鹽和維生素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A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等營養成份。 </a:t>
            </a:r>
          </a:p>
        </p:txBody>
      </p:sp>
      <p:pic>
        <p:nvPicPr>
          <p:cNvPr id="24582" name="Picture 6" descr="17">
            <a:hlinkClick r:id="rId3"/>
            <a:extLst>
              <a:ext uri="{FF2B5EF4-FFF2-40B4-BE49-F238E27FC236}">
                <a16:creationId xmlns:a16="http://schemas.microsoft.com/office/drawing/2014/main" id="{C5873476-ED94-4FBB-8069-87BC8C84B6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341438"/>
            <a:ext cx="2225675" cy="166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0">
            <a:extLst>
              <a:ext uri="{FF2B5EF4-FFF2-40B4-BE49-F238E27FC236}">
                <a16:creationId xmlns:a16="http://schemas.microsoft.com/office/drawing/2014/main" id="{9317B85C-6DA0-4712-8E51-BD25AED011C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2DD6475-EE01-4BAC-BFD6-AE936BE17E1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25604" name="Text Box 3">
            <a:extLst>
              <a:ext uri="{FF2B5EF4-FFF2-40B4-BE49-F238E27FC236}">
                <a16:creationId xmlns:a16="http://schemas.microsoft.com/office/drawing/2014/main" id="{6FD8A28B-09B8-4CA9-89D5-CD6DB6699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蛤蜊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25605" name="Text Box 4">
            <a:extLst>
              <a:ext uri="{FF2B5EF4-FFF2-40B4-BE49-F238E27FC236}">
                <a16:creationId xmlns:a16="http://schemas.microsoft.com/office/drawing/2014/main" id="{C52C56ED-203D-4278-B756-0032C5C66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55161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ea typeface="華康勘亭流" pitchFamily="49" charset="-120"/>
              </a:rPr>
              <a:t>蛋白質含量較高，含有豐富的維生素和礦物質以及多種無機鹽，並含有牛磺酸，是一種低熱能、高蛋白的食品。</a:t>
            </a:r>
          </a:p>
        </p:txBody>
      </p:sp>
      <p:pic>
        <p:nvPicPr>
          <p:cNvPr id="25606" name="Picture 6" descr="200812103456693">
            <a:hlinkClick r:id="rId3"/>
            <a:extLst>
              <a:ext uri="{FF2B5EF4-FFF2-40B4-BE49-F238E27FC236}">
                <a16:creationId xmlns:a16="http://schemas.microsoft.com/office/drawing/2014/main" id="{788F5FEB-9A25-42F3-B143-16BC24D42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268413"/>
            <a:ext cx="226060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0">
            <a:extLst>
              <a:ext uri="{FF2B5EF4-FFF2-40B4-BE49-F238E27FC236}">
                <a16:creationId xmlns:a16="http://schemas.microsoft.com/office/drawing/2014/main" id="{28515BE0-E387-4919-81B8-5CD9357A60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16F7A4E5-D1CD-4780-BF0D-1F948154F35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26628" name="Text Box 3">
            <a:extLst>
              <a:ext uri="{FF2B5EF4-FFF2-40B4-BE49-F238E27FC236}">
                <a16:creationId xmlns:a16="http://schemas.microsoft.com/office/drawing/2014/main" id="{0906945E-7334-4E8F-91AD-E13324F6B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綠花椰菜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85130943-E371-4AB9-857A-BBD6E1428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997200"/>
            <a:ext cx="74168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除了含有纖維、維生素、礦物質、類胡蘿蔔素和類黃酮等，還含有一種「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sulphoraphane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」的物質可以抵抗毒素和致癌物的侵襲。 </a:t>
            </a:r>
          </a:p>
        </p:txBody>
      </p:sp>
      <p:pic>
        <p:nvPicPr>
          <p:cNvPr id="26630" name="Picture 5" descr="6abefbaf8aef9398">
            <a:extLst>
              <a:ext uri="{FF2B5EF4-FFF2-40B4-BE49-F238E27FC236}">
                <a16:creationId xmlns:a16="http://schemas.microsoft.com/office/drawing/2014/main" id="{648B2D49-BF0C-4A81-9F8A-90100F3A0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1268413"/>
            <a:ext cx="1797050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0">
            <a:extLst>
              <a:ext uri="{FF2B5EF4-FFF2-40B4-BE49-F238E27FC236}">
                <a16:creationId xmlns:a16="http://schemas.microsoft.com/office/drawing/2014/main" id="{210212CB-5C4A-468B-A709-F2EAB0CDA0F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846AB230-4D46-42DB-9B89-FDD7C8A60AF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27652" name="Text Box 3">
            <a:extLst>
              <a:ext uri="{FF2B5EF4-FFF2-40B4-BE49-F238E27FC236}">
                <a16:creationId xmlns:a16="http://schemas.microsoft.com/office/drawing/2014/main" id="{6D254AB1-C67A-483C-B407-0025416E8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蔥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D232C4BB-E477-470F-A664-A0C99F287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ea typeface="華康勘亭流" pitchFamily="49" charset="-120"/>
              </a:rPr>
              <a:t>含有豐富的蛋白質、脂肪、糖、維生素、胡蘿蔔素和磷、鈣、鎂、鐵等礦物質。近來發現，蔥素還有軟化血管和降低血脂的功能。</a:t>
            </a:r>
            <a:r>
              <a:rPr lang="zh-TW" altLang="en-US"/>
              <a:t> </a:t>
            </a:r>
          </a:p>
        </p:txBody>
      </p:sp>
      <p:pic>
        <p:nvPicPr>
          <p:cNvPr id="27654" name="Picture 6" descr="DSC08292">
            <a:hlinkClick r:id="rId3"/>
            <a:extLst>
              <a:ext uri="{FF2B5EF4-FFF2-40B4-BE49-F238E27FC236}">
                <a16:creationId xmlns:a16="http://schemas.microsoft.com/office/drawing/2014/main" id="{92BAA3E4-BCB1-4FF4-8DB3-0DA85DA83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268413"/>
            <a:ext cx="2312988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0">
            <a:extLst>
              <a:ext uri="{FF2B5EF4-FFF2-40B4-BE49-F238E27FC236}">
                <a16:creationId xmlns:a16="http://schemas.microsoft.com/office/drawing/2014/main" id="{F8A51E96-0D94-40BD-BEA3-788FBDC1242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FC97F0DD-D4C7-4375-A7E1-EAD4D7F3C80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28676" name="Text Box 3">
            <a:extLst>
              <a:ext uri="{FF2B5EF4-FFF2-40B4-BE49-F238E27FC236}">
                <a16:creationId xmlns:a16="http://schemas.microsoft.com/office/drawing/2014/main" id="{72820B2F-1B63-4613-8239-1FB26DCA8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蒜頭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25DB9C0E-F503-42D5-B8B0-410F82319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55161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因為含有丙烯基，具有抗菌、殺蟲、解毒、消炎、健胃等功效 </a:t>
            </a:r>
          </a:p>
        </p:txBody>
      </p:sp>
      <p:pic>
        <p:nvPicPr>
          <p:cNvPr id="28678" name="Picture 8" descr="img">
            <a:hlinkClick r:id="rId3"/>
            <a:extLst>
              <a:ext uri="{FF2B5EF4-FFF2-40B4-BE49-F238E27FC236}">
                <a16:creationId xmlns:a16="http://schemas.microsoft.com/office/drawing/2014/main" id="{E0B0597B-A049-4512-A072-DCAEED714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196975"/>
            <a:ext cx="1973263" cy="175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0">
            <a:extLst>
              <a:ext uri="{FF2B5EF4-FFF2-40B4-BE49-F238E27FC236}">
                <a16:creationId xmlns:a16="http://schemas.microsoft.com/office/drawing/2014/main" id="{EE570D51-FDCA-456D-9839-2D8CAD4CA17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B5777A9C-1E08-46DE-AB6C-167078FE0C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29700" name="Text Box 3">
            <a:extLst>
              <a:ext uri="{FF2B5EF4-FFF2-40B4-BE49-F238E27FC236}">
                <a16:creationId xmlns:a16="http://schemas.microsoft.com/office/drawing/2014/main" id="{E1A6B6B1-4EDA-46D0-8C33-2822FA266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豬肝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29701" name="Text Box 4">
            <a:extLst>
              <a:ext uri="{FF2B5EF4-FFF2-40B4-BE49-F238E27FC236}">
                <a16:creationId xmlns:a16="http://schemas.microsoft.com/office/drawing/2014/main" id="{4828958C-83E3-4347-856E-07AC56364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ea typeface="華康勘亭流" pitchFamily="49" charset="-120"/>
              </a:rPr>
              <a:t>含有豐富的鐵質，是補血的最佳選擇。</a:t>
            </a:r>
          </a:p>
        </p:txBody>
      </p:sp>
      <p:pic>
        <p:nvPicPr>
          <p:cNvPr id="29702" name="Picture 6" descr="200906291417433436">
            <a:hlinkClick r:id="rId3"/>
            <a:extLst>
              <a:ext uri="{FF2B5EF4-FFF2-40B4-BE49-F238E27FC236}">
                <a16:creationId xmlns:a16="http://schemas.microsoft.com/office/drawing/2014/main" id="{B9940D1B-90A6-4D88-8700-197C6831B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196975"/>
            <a:ext cx="196373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0">
            <a:extLst>
              <a:ext uri="{FF2B5EF4-FFF2-40B4-BE49-F238E27FC236}">
                <a16:creationId xmlns:a16="http://schemas.microsoft.com/office/drawing/2014/main" id="{1A36146F-AD47-4C6B-B918-D0DF68E2E5F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EAE5330-3D1B-400B-8242-2697DE42F86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30724" name="Text Box 3">
            <a:extLst>
              <a:ext uri="{FF2B5EF4-FFF2-40B4-BE49-F238E27FC236}">
                <a16:creationId xmlns:a16="http://schemas.microsoft.com/office/drawing/2014/main" id="{E92A0250-C0CC-41EC-927E-3304E4D72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鮑魚菇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7520656D-E216-40E9-9D05-219A22792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ea typeface="華康勘亭流" pitchFamily="49" charset="-120"/>
              </a:rPr>
              <a:t>含有大量蛋白質和多種維生素、醣類和礦物質，經常食用此菇可以強化體質、降低血壓與膽固醇。</a:t>
            </a:r>
            <a:r>
              <a:rPr lang="zh-TW" altLang="en-US"/>
              <a:t> </a:t>
            </a:r>
          </a:p>
        </p:txBody>
      </p:sp>
      <p:sp>
        <p:nvSpPr>
          <p:cNvPr id="30726" name="Rectangle 5">
            <a:extLst>
              <a:ext uri="{FF2B5EF4-FFF2-40B4-BE49-F238E27FC236}">
                <a16:creationId xmlns:a16="http://schemas.microsoft.com/office/drawing/2014/main" id="{0A391E59-E37B-4BF1-A0AC-DC4D23A63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246438"/>
            <a:ext cx="869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D063A"/>
                </a:solidFill>
              </a:rPr>
              <a:t>鮑魚菇</a:t>
            </a:r>
          </a:p>
        </p:txBody>
      </p:sp>
      <p:sp>
        <p:nvSpPr>
          <p:cNvPr id="30727" name="Rectangle 6">
            <a:extLst>
              <a:ext uri="{FF2B5EF4-FFF2-40B4-BE49-F238E27FC236}">
                <a16:creationId xmlns:a16="http://schemas.microsoft.com/office/drawing/2014/main" id="{DB6FEAE8-4C77-456D-A35D-DBA858AC0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246438"/>
            <a:ext cx="869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D063A"/>
                </a:solidFill>
              </a:rPr>
              <a:t>鮑魚菇</a:t>
            </a:r>
          </a:p>
        </p:txBody>
      </p:sp>
      <p:pic>
        <p:nvPicPr>
          <p:cNvPr id="30728" name="Picture 10" descr="cm20080730d0574a4b30094d17a3b63719850ebf0a322">
            <a:hlinkClick r:id="rId3"/>
            <a:extLst>
              <a:ext uri="{FF2B5EF4-FFF2-40B4-BE49-F238E27FC236}">
                <a16:creationId xmlns:a16="http://schemas.microsoft.com/office/drawing/2014/main" id="{0D2204EB-0371-4F6F-925B-78043552E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196975"/>
            <a:ext cx="2257425" cy="168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0">
            <a:extLst>
              <a:ext uri="{FF2B5EF4-FFF2-40B4-BE49-F238E27FC236}">
                <a16:creationId xmlns:a16="http://schemas.microsoft.com/office/drawing/2014/main" id="{250C75E2-599A-4C56-AD1E-14EF98EA5B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2EECBEC2-91D1-48FB-BA3C-E25086AACE1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31748" name="Text Box 3">
            <a:extLst>
              <a:ext uri="{FF2B5EF4-FFF2-40B4-BE49-F238E27FC236}">
                <a16:creationId xmlns:a16="http://schemas.microsoft.com/office/drawing/2014/main" id="{127E04B9-FCDE-4C81-9D74-AF19A84F5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芋頭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31749" name="Text Box 4">
            <a:extLst>
              <a:ext uri="{FF2B5EF4-FFF2-40B4-BE49-F238E27FC236}">
                <a16:creationId xmlns:a16="http://schemas.microsoft.com/office/drawing/2014/main" id="{E0D8622B-F23A-4B33-9C60-9D1988D0F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含有豐富的澱粉質、蛋白質、糖、維生素 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A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B1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B2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、礦物質、皂素 。</a:t>
            </a:r>
          </a:p>
        </p:txBody>
      </p:sp>
      <p:pic>
        <p:nvPicPr>
          <p:cNvPr id="31750" name="Picture 6" descr="L_prongs_20070828101245_general_000001s2">
            <a:hlinkClick r:id="rId3"/>
            <a:extLst>
              <a:ext uri="{FF2B5EF4-FFF2-40B4-BE49-F238E27FC236}">
                <a16:creationId xmlns:a16="http://schemas.microsoft.com/office/drawing/2014/main" id="{EF9C6090-BBA0-4966-9BAB-969432F7D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268413"/>
            <a:ext cx="2117725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0">
            <a:extLst>
              <a:ext uri="{FF2B5EF4-FFF2-40B4-BE49-F238E27FC236}">
                <a16:creationId xmlns:a16="http://schemas.microsoft.com/office/drawing/2014/main" id="{CBB1D4E0-565D-4D8F-868E-7FEB124C5BE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336DA1DF-1D30-47A8-BBF8-3FBDC802D3F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32772" name="Text Box 3">
            <a:extLst>
              <a:ext uri="{FF2B5EF4-FFF2-40B4-BE49-F238E27FC236}">
                <a16:creationId xmlns:a16="http://schemas.microsoft.com/office/drawing/2014/main" id="{A4875838-A11C-49E3-ABF4-2868BA256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47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600">
                <a:solidFill>
                  <a:srgbClr val="0D063A"/>
                </a:solidFill>
                <a:ea typeface="華康勘亭流" pitchFamily="49" charset="-120"/>
              </a:rPr>
              <a:t>木耳</a:t>
            </a:r>
            <a:endParaRPr lang="zh-TW" altLang="en-US" sz="66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32773" name="Text Box 4">
            <a:extLst>
              <a:ext uri="{FF2B5EF4-FFF2-40B4-BE49-F238E27FC236}">
                <a16:creationId xmlns:a16="http://schemas.microsoft.com/office/drawing/2014/main" id="{454E87AE-6E16-4E62-BB1D-285D791DB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木耳含有多醣類物質，能增強人體的免疫力，與調節淋巴細肥、加強白血球的吞噬能力，是非常好的養生食材 。</a:t>
            </a:r>
          </a:p>
        </p:txBody>
      </p:sp>
      <p:pic>
        <p:nvPicPr>
          <p:cNvPr id="32774" name="Picture 6" descr="檢視完整大小圖片">
            <a:hlinkClick r:id="rId3"/>
            <a:extLst>
              <a:ext uri="{FF2B5EF4-FFF2-40B4-BE49-F238E27FC236}">
                <a16:creationId xmlns:a16="http://schemas.microsoft.com/office/drawing/2014/main" id="{B95E8E91-2129-4886-A5FD-EFDBC41CFB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196975"/>
            <a:ext cx="2047875" cy="176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0">
            <a:extLst>
              <a:ext uri="{FF2B5EF4-FFF2-40B4-BE49-F238E27FC236}">
                <a16:creationId xmlns:a16="http://schemas.microsoft.com/office/drawing/2014/main" id="{14088619-9E2A-4D0D-90C0-BA88A9CDCCB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73885D4-BFE8-4DCD-9CAB-C426385DEB8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33796" name="Text Box 3">
            <a:extLst>
              <a:ext uri="{FF2B5EF4-FFF2-40B4-BE49-F238E27FC236}">
                <a16:creationId xmlns:a16="http://schemas.microsoft.com/office/drawing/2014/main" id="{EE1A3023-C44A-40CE-A71B-BD765B595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5400">
                <a:solidFill>
                  <a:srgbClr val="0D063A"/>
                </a:solidFill>
                <a:ea typeface="華康勘亭流" pitchFamily="49" charset="-120"/>
              </a:rPr>
              <a:t>香菇</a:t>
            </a:r>
            <a:endParaRPr lang="zh-TW" altLang="en-US" sz="54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33797" name="Text Box 4">
            <a:extLst>
              <a:ext uri="{FF2B5EF4-FFF2-40B4-BE49-F238E27FC236}">
                <a16:creationId xmlns:a16="http://schemas.microsoft.com/office/drawing/2014/main" id="{7BF96FDE-FB7D-4E4F-AE61-48DB5BF9E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含有多量維生素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B1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B2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等維生素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類，也含有多量鉀、鐵等無機質，所以是高鹼性食品 。</a:t>
            </a:r>
          </a:p>
        </p:txBody>
      </p:sp>
      <p:pic>
        <p:nvPicPr>
          <p:cNvPr id="33798" name="Picture 5" descr="info20090825100718">
            <a:hlinkClick r:id="rId3"/>
            <a:extLst>
              <a:ext uri="{FF2B5EF4-FFF2-40B4-BE49-F238E27FC236}">
                <a16:creationId xmlns:a16="http://schemas.microsoft.com/office/drawing/2014/main" id="{DE5E6D66-0196-4FC2-8345-63DF2B0E5B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196975"/>
            <a:ext cx="24479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0">
            <a:extLst>
              <a:ext uri="{FF2B5EF4-FFF2-40B4-BE49-F238E27FC236}">
                <a16:creationId xmlns:a16="http://schemas.microsoft.com/office/drawing/2014/main" id="{37B56E3A-D7CF-414C-ABC9-D04766745D4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BF1B334-E986-40F0-B8AB-81AF2C643D7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7172" name="Text Box 3">
            <a:extLst>
              <a:ext uri="{FF2B5EF4-FFF2-40B4-BE49-F238E27FC236}">
                <a16:creationId xmlns:a16="http://schemas.microsoft.com/office/drawing/2014/main" id="{10FBC806-D4F6-4482-A9F6-841044A3C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肉鬆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/>
          </a:p>
        </p:txBody>
      </p:sp>
      <p:sp>
        <p:nvSpPr>
          <p:cNvPr id="7173" name="Text Box 4">
            <a:extLst>
              <a:ext uri="{FF2B5EF4-FFF2-40B4-BE49-F238E27FC236}">
                <a16:creationId xmlns:a16="http://schemas.microsoft.com/office/drawing/2014/main" id="{08B9D627-6081-487E-B325-957D1DEF7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781300"/>
            <a:ext cx="72009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肉鬆的加工中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,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不僅濃縮營養素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,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也濃縮不少礦物質，經過濃縮，使肉鬆中的鐵含量高出豬瘦肉兩倍多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,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因此是不錯的補鐵及部分礦物質的食品 。</a:t>
            </a:r>
          </a:p>
        </p:txBody>
      </p:sp>
      <p:pic>
        <p:nvPicPr>
          <p:cNvPr id="7174" name="Picture 8" descr="檢視完整大小圖片">
            <a:hlinkClick r:id="rId3"/>
            <a:extLst>
              <a:ext uri="{FF2B5EF4-FFF2-40B4-BE49-F238E27FC236}">
                <a16:creationId xmlns:a16="http://schemas.microsoft.com/office/drawing/2014/main" id="{601CBB6A-6759-4044-BBFF-25C1EAFE1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196975"/>
            <a:ext cx="2449513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0">
            <a:extLst>
              <a:ext uri="{FF2B5EF4-FFF2-40B4-BE49-F238E27FC236}">
                <a16:creationId xmlns:a16="http://schemas.microsoft.com/office/drawing/2014/main" id="{B37DEA01-3CF6-402B-B8E9-15C193322A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8035D9A7-26F7-477A-8410-87E909F7E35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34820" name="Text Box 3">
            <a:extLst>
              <a:ext uri="{FF2B5EF4-FFF2-40B4-BE49-F238E27FC236}">
                <a16:creationId xmlns:a16="http://schemas.microsoft.com/office/drawing/2014/main" id="{4BA8D81C-8F98-4882-84E2-114F5DB18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馬鈴薯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34821" name="Text Box 4">
            <a:extLst>
              <a:ext uri="{FF2B5EF4-FFF2-40B4-BE49-F238E27FC236}">
                <a16:creationId xmlns:a16="http://schemas.microsoft.com/office/drawing/2014/main" id="{131FF088-1E7A-4888-8060-377922ED5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含有豐富的維他命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群及大量的優質纖維素，還含有微量元素、胺基酸、蛋白質和優質澱粉等營養元素。</a:t>
            </a:r>
          </a:p>
        </p:txBody>
      </p:sp>
      <p:pic>
        <p:nvPicPr>
          <p:cNvPr id="34822" name="Picture 6" descr="%E9%A6%AC%E9%88%B4%E8%96%AF">
            <a:hlinkClick r:id="rId3"/>
            <a:extLst>
              <a:ext uri="{FF2B5EF4-FFF2-40B4-BE49-F238E27FC236}">
                <a16:creationId xmlns:a16="http://schemas.microsoft.com/office/drawing/2014/main" id="{09448936-A7F2-45E6-941D-397E9EEBA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268413"/>
            <a:ext cx="214947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0">
            <a:extLst>
              <a:ext uri="{FF2B5EF4-FFF2-40B4-BE49-F238E27FC236}">
                <a16:creationId xmlns:a16="http://schemas.microsoft.com/office/drawing/2014/main" id="{C26644DC-38C9-41D6-B117-9ACF35391E6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A41413C5-2F6B-4FAA-A6EB-979B70C528A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35844" name="Text Box 3">
            <a:extLst>
              <a:ext uri="{FF2B5EF4-FFF2-40B4-BE49-F238E27FC236}">
                <a16:creationId xmlns:a16="http://schemas.microsoft.com/office/drawing/2014/main" id="{1483FEB0-9A9D-4CCB-B6A8-5DD3D5003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雞肉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35845" name="Text Box 4">
            <a:extLst>
              <a:ext uri="{FF2B5EF4-FFF2-40B4-BE49-F238E27FC236}">
                <a16:creationId xmlns:a16="http://schemas.microsoft.com/office/drawing/2014/main" id="{5DDA30F7-AE9E-4E49-9694-474C56D23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蛋白質的含量比例較高，種類多，而且消化率高，很容易被人體吸收利用，有增強體力、強壯身體的作用及磷脂類 。</a:t>
            </a:r>
          </a:p>
        </p:txBody>
      </p:sp>
      <p:pic>
        <p:nvPicPr>
          <p:cNvPr id="35846" name="Picture 6" descr="00123263">
            <a:hlinkClick r:id="rId3"/>
            <a:extLst>
              <a:ext uri="{FF2B5EF4-FFF2-40B4-BE49-F238E27FC236}">
                <a16:creationId xmlns:a16="http://schemas.microsoft.com/office/drawing/2014/main" id="{E3E825A0-92CD-4B5F-BAEC-182E5E6E4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196975"/>
            <a:ext cx="2290763" cy="171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0">
            <a:extLst>
              <a:ext uri="{FF2B5EF4-FFF2-40B4-BE49-F238E27FC236}">
                <a16:creationId xmlns:a16="http://schemas.microsoft.com/office/drawing/2014/main" id="{19D3BE77-A891-4D8B-A990-143E8A80A8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8A8496C6-23BD-473D-BCF4-B037686F254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36868" name="Text Box 3">
            <a:extLst>
              <a:ext uri="{FF2B5EF4-FFF2-40B4-BE49-F238E27FC236}">
                <a16:creationId xmlns:a16="http://schemas.microsoft.com/office/drawing/2014/main" id="{116A0D5C-5DCB-4B89-9C54-86205DB3D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192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4800">
                <a:solidFill>
                  <a:srgbClr val="0D063A"/>
                </a:solidFill>
                <a:ea typeface="華康勘亭流" pitchFamily="49" charset="-120"/>
              </a:rPr>
              <a:t>刈薯</a:t>
            </a:r>
            <a:endParaRPr lang="zh-TW" altLang="en-US" sz="48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48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36869" name="Text Box 4">
            <a:extLst>
              <a:ext uri="{FF2B5EF4-FFF2-40B4-BE49-F238E27FC236}">
                <a16:creationId xmlns:a16="http://schemas.microsoft.com/office/drawing/2014/main" id="{641791C3-694A-447E-B0CE-F4843BC71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708275"/>
            <a:ext cx="6913563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或稱葛薯、涼薯，均為俗稱，學名是「豆薯」。豆薯含有白質、脂質、鈣、磷、鐵、維生素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A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B1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B2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等營養素 。</a:t>
            </a:r>
          </a:p>
        </p:txBody>
      </p:sp>
      <p:pic>
        <p:nvPicPr>
          <p:cNvPr id="36870" name="Picture 6" descr="904020900011983">
            <a:hlinkClick r:id="rId3"/>
            <a:extLst>
              <a:ext uri="{FF2B5EF4-FFF2-40B4-BE49-F238E27FC236}">
                <a16:creationId xmlns:a16="http://schemas.microsoft.com/office/drawing/2014/main" id="{C7549A64-3ED6-4B09-9374-68F5E60BFD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125538"/>
            <a:ext cx="1852613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0">
            <a:extLst>
              <a:ext uri="{FF2B5EF4-FFF2-40B4-BE49-F238E27FC236}">
                <a16:creationId xmlns:a16="http://schemas.microsoft.com/office/drawing/2014/main" id="{048436B6-5213-46FF-B62A-E417D4378AE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C8DE46DE-288A-465A-9304-4A33CFBD66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37892" name="Text Box 3">
            <a:extLst>
              <a:ext uri="{FF2B5EF4-FFF2-40B4-BE49-F238E27FC236}">
                <a16:creationId xmlns:a16="http://schemas.microsoft.com/office/drawing/2014/main" id="{09AA907A-0F71-41A0-A10E-0FF40BF38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莧菜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37893" name="Text Box 4">
            <a:extLst>
              <a:ext uri="{FF2B5EF4-FFF2-40B4-BE49-F238E27FC236}">
                <a16:creationId xmlns:a16="http://schemas.microsoft.com/office/drawing/2014/main" id="{C10F5138-56F6-46D4-9FE4-D6F251D35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7813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含有豐富的鐵、鈣和維生素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，由於沒有草酸，鈣質很容易被人體吸收，而豐富的鐵可以合成細胞中的血紅蛋白 。</a:t>
            </a:r>
          </a:p>
        </p:txBody>
      </p:sp>
      <p:pic>
        <p:nvPicPr>
          <p:cNvPr id="37894" name="Picture 6" descr="VEG-%E8%8B%8B%E8%8F%9C-300x300">
            <a:hlinkClick r:id="rId3"/>
            <a:extLst>
              <a:ext uri="{FF2B5EF4-FFF2-40B4-BE49-F238E27FC236}">
                <a16:creationId xmlns:a16="http://schemas.microsoft.com/office/drawing/2014/main" id="{F68ED310-A35C-4D5E-AEF5-092E4AD5C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1268413"/>
            <a:ext cx="1825625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0">
            <a:extLst>
              <a:ext uri="{FF2B5EF4-FFF2-40B4-BE49-F238E27FC236}">
                <a16:creationId xmlns:a16="http://schemas.microsoft.com/office/drawing/2014/main" id="{0B2B59AB-CB65-4BE8-8DC9-2EF506795B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2E6207A6-8B59-492F-B1EA-933CB3EFB24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38916" name="Text Box 3">
            <a:extLst>
              <a:ext uri="{FF2B5EF4-FFF2-40B4-BE49-F238E27FC236}">
                <a16:creationId xmlns:a16="http://schemas.microsoft.com/office/drawing/2014/main" id="{2B087689-F9EB-494B-968B-DF0779272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海帶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07893196-0E17-410E-B1B2-889309229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852738"/>
            <a:ext cx="6913563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含碘量極高，如果人體缺少碘，就會患甲狀腺機能減退症，所以，海帶是甲狀腺機能低下者的最佳食品。</a:t>
            </a:r>
          </a:p>
        </p:txBody>
      </p:sp>
      <p:pic>
        <p:nvPicPr>
          <p:cNvPr id="38918" name="Picture 6" descr="xinsrc_29205042909403143175612">
            <a:hlinkClick r:id="rId3"/>
            <a:extLst>
              <a:ext uri="{FF2B5EF4-FFF2-40B4-BE49-F238E27FC236}">
                <a16:creationId xmlns:a16="http://schemas.microsoft.com/office/drawing/2014/main" id="{F8AF4CFF-EED0-4452-8644-C74E61603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196975"/>
            <a:ext cx="194945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0">
            <a:extLst>
              <a:ext uri="{FF2B5EF4-FFF2-40B4-BE49-F238E27FC236}">
                <a16:creationId xmlns:a16="http://schemas.microsoft.com/office/drawing/2014/main" id="{75DA91E8-9293-4DE8-B791-295BD7DCF2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D3865FCF-C6B5-47B0-B9D0-14B120074EE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39940" name="Text Box 3">
            <a:extLst>
              <a:ext uri="{FF2B5EF4-FFF2-40B4-BE49-F238E27FC236}">
                <a16:creationId xmlns:a16="http://schemas.microsoft.com/office/drawing/2014/main" id="{E407F391-91F6-4168-A227-C2B7864C4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蔥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39941" name="Text Box 4">
            <a:extLst>
              <a:ext uri="{FF2B5EF4-FFF2-40B4-BE49-F238E27FC236}">
                <a16:creationId xmlns:a16="http://schemas.microsoft.com/office/drawing/2014/main" id="{F213AA86-0C07-4130-8841-6A702215F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含有微量元素硒，有防止人體細胞老化的功能，可降低胃液內的亞硝酸鹽含量，預防胃癌及多種癌症 。</a:t>
            </a:r>
          </a:p>
        </p:txBody>
      </p:sp>
      <p:pic>
        <p:nvPicPr>
          <p:cNvPr id="39942" name="Picture 5" descr="DSC08292">
            <a:hlinkClick r:id="rId3"/>
            <a:extLst>
              <a:ext uri="{FF2B5EF4-FFF2-40B4-BE49-F238E27FC236}">
                <a16:creationId xmlns:a16="http://schemas.microsoft.com/office/drawing/2014/main" id="{F178C550-E637-4B0A-B309-E2CC73F2B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268413"/>
            <a:ext cx="2312988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0">
            <a:extLst>
              <a:ext uri="{FF2B5EF4-FFF2-40B4-BE49-F238E27FC236}">
                <a16:creationId xmlns:a16="http://schemas.microsoft.com/office/drawing/2014/main" id="{439FE540-3A61-46A2-ABFA-263F4EDEA44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C5321316-F5A7-4532-818D-7808560677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40964" name="Text Box 3">
            <a:extLst>
              <a:ext uri="{FF2B5EF4-FFF2-40B4-BE49-F238E27FC236}">
                <a16:creationId xmlns:a16="http://schemas.microsoft.com/office/drawing/2014/main" id="{F093CB89-05C8-48AB-A113-B6DB576C3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排骨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074E7087-A50D-4B79-B210-7069F9F34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含有大量磷酸鈣、骨膠原、骨粘蛋白等，可為幼兒和老人提供鈣 。</a:t>
            </a:r>
          </a:p>
        </p:txBody>
      </p:sp>
      <p:pic>
        <p:nvPicPr>
          <p:cNvPr id="40966" name="Picture 8" descr="118405_2916105_1">
            <a:hlinkClick r:id="rId3"/>
            <a:extLst>
              <a:ext uri="{FF2B5EF4-FFF2-40B4-BE49-F238E27FC236}">
                <a16:creationId xmlns:a16="http://schemas.microsoft.com/office/drawing/2014/main" id="{75B95FEF-BC38-44EC-B9C6-AE8165BDB1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196975"/>
            <a:ext cx="2351088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0">
            <a:extLst>
              <a:ext uri="{FF2B5EF4-FFF2-40B4-BE49-F238E27FC236}">
                <a16:creationId xmlns:a16="http://schemas.microsoft.com/office/drawing/2014/main" id="{CB921276-9F46-46D7-9E5B-F5B94C6F7C0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6ED8413E-E393-4D37-857F-5EE85AF7D97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41988" name="Text Box 3">
            <a:extLst>
              <a:ext uri="{FF2B5EF4-FFF2-40B4-BE49-F238E27FC236}">
                <a16:creationId xmlns:a16="http://schemas.microsoft.com/office/drawing/2014/main" id="{793FDD01-D9A4-4683-800F-5EEE9A500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桂竹筍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41989" name="Text Box 4">
            <a:extLst>
              <a:ext uri="{FF2B5EF4-FFF2-40B4-BE49-F238E27FC236}">
                <a16:creationId xmlns:a16="http://schemas.microsoft.com/office/drawing/2014/main" id="{D69C1D96-7D5B-4FAB-905C-E01C3FFA1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含有豐富之纖維、礦物質、維生素，鮮美爽口，且又不含脂肪，實為消費大眾食用大魚大肉後，消除體內脂肪之最佳食物 。</a:t>
            </a:r>
          </a:p>
        </p:txBody>
      </p:sp>
      <p:pic>
        <p:nvPicPr>
          <p:cNvPr id="41990" name="ipf7FFAHZ-CE6AhbM:" descr="904162220361983">
            <a:hlinkClick r:id="rId3"/>
            <a:extLst>
              <a:ext uri="{FF2B5EF4-FFF2-40B4-BE49-F238E27FC236}">
                <a16:creationId xmlns:a16="http://schemas.microsoft.com/office/drawing/2014/main" id="{2538F18A-F80C-4033-B0F6-0EFC401CBA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741"/>
          <a:stretch>
            <a:fillRect/>
          </a:stretch>
        </p:blipFill>
        <p:spPr bwMode="auto">
          <a:xfrm>
            <a:off x="4140200" y="1268413"/>
            <a:ext cx="183356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0">
            <a:extLst>
              <a:ext uri="{FF2B5EF4-FFF2-40B4-BE49-F238E27FC236}">
                <a16:creationId xmlns:a16="http://schemas.microsoft.com/office/drawing/2014/main" id="{3710F113-82C9-45F7-BEB1-E4816970EE1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0FA416D5-3D3D-466E-8B1E-373002188E2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43012" name="Text Box 3">
            <a:extLst>
              <a:ext uri="{FF2B5EF4-FFF2-40B4-BE49-F238E27FC236}">
                <a16:creationId xmlns:a16="http://schemas.microsoft.com/office/drawing/2014/main" id="{DD1A7FC8-CBB9-4752-8D7B-60669DA91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毛豆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43013" name="Text Box 4">
            <a:extLst>
              <a:ext uri="{FF2B5EF4-FFF2-40B4-BE49-F238E27FC236}">
                <a16:creationId xmlns:a16="http://schemas.microsoft.com/office/drawing/2014/main" id="{5F9E864F-45B2-46B6-9CE5-FF33EDE40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781300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含有豐富的植物蛋白、多種有益的礦物質、維生素及膳食纖維，易於被人體吸收利用，為植物食物中唯一含有完全蛋白質的食物。</a:t>
            </a:r>
          </a:p>
        </p:txBody>
      </p:sp>
      <p:pic>
        <p:nvPicPr>
          <p:cNvPr id="43014" name="Picture 6" descr="001558d998c80b9d724501">
            <a:hlinkClick r:id="rId3"/>
            <a:extLst>
              <a:ext uri="{FF2B5EF4-FFF2-40B4-BE49-F238E27FC236}">
                <a16:creationId xmlns:a16="http://schemas.microsoft.com/office/drawing/2014/main" id="{9235E2AF-9C0F-4C2E-8E2A-94CAEC096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268413"/>
            <a:ext cx="2189163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0">
            <a:extLst>
              <a:ext uri="{FF2B5EF4-FFF2-40B4-BE49-F238E27FC236}">
                <a16:creationId xmlns:a16="http://schemas.microsoft.com/office/drawing/2014/main" id="{1D8B68DA-C491-40B9-8E93-F1FC3432DBC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1FAE0AA9-9054-497B-A1DD-76A6906CD4A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44036" name="Text Box 3">
            <a:extLst>
              <a:ext uri="{FF2B5EF4-FFF2-40B4-BE49-F238E27FC236}">
                <a16:creationId xmlns:a16="http://schemas.microsoft.com/office/drawing/2014/main" id="{382C6F34-1C6E-4A6E-9A9E-CD79EA136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菠菜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44037" name="Text Box 4">
            <a:extLst>
              <a:ext uri="{FF2B5EF4-FFF2-40B4-BE49-F238E27FC236}">
                <a16:creationId xmlns:a16="http://schemas.microsoft.com/office/drawing/2014/main" id="{5EDAF717-DE87-40F8-9DAF-221F63670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492375"/>
            <a:ext cx="7273925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營養價值非常的高，有豐富的蛋白質、碳水化合物及多種維生素，可以強健體魄、增加抵抗力。此外，豐富的鐵質和葉酸含量，能夠預防幼兒貧血與壞血病 。</a:t>
            </a:r>
          </a:p>
        </p:txBody>
      </p:sp>
      <p:pic>
        <p:nvPicPr>
          <p:cNvPr id="44038" name="Picture 9" descr="進入標準尺寸的圖片">
            <a:hlinkClick r:id="rId3"/>
            <a:extLst>
              <a:ext uri="{FF2B5EF4-FFF2-40B4-BE49-F238E27FC236}">
                <a16:creationId xmlns:a16="http://schemas.microsoft.com/office/drawing/2014/main" id="{C3FD343F-7A4C-4B29-B5DF-BE286D8BF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196975"/>
            <a:ext cx="1871663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0">
            <a:extLst>
              <a:ext uri="{FF2B5EF4-FFF2-40B4-BE49-F238E27FC236}">
                <a16:creationId xmlns:a16="http://schemas.microsoft.com/office/drawing/2014/main" id="{DEC92737-BB04-4A46-B67A-2C7A90814A8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412CDA76-DEB4-4BC3-AEB2-6B7795A6E26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8196" name="Text Box 3">
            <a:extLst>
              <a:ext uri="{FF2B5EF4-FFF2-40B4-BE49-F238E27FC236}">
                <a16:creationId xmlns:a16="http://schemas.microsoft.com/office/drawing/2014/main" id="{2134BB08-F3A8-4978-818C-BD537DEE3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薑</a:t>
            </a:r>
            <a:endParaRPr lang="zh-TW" altLang="en-US" sz="6000"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/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6F91DF40-2A10-43B6-A6DC-1B9CE82BF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068638"/>
            <a:ext cx="655161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ea typeface="文鼎勘亭流" pitchFamily="49" charset="-120"/>
              </a:rPr>
              <a:t>含有薑黃素，所以有增強抵抗力的作用</a:t>
            </a:r>
            <a:r>
              <a:rPr lang="zh-TW" altLang="en-US">
                <a:solidFill>
                  <a:srgbClr val="0D063A"/>
                </a:solidFill>
              </a:rPr>
              <a:t> 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。</a:t>
            </a:r>
          </a:p>
        </p:txBody>
      </p:sp>
      <p:pic>
        <p:nvPicPr>
          <p:cNvPr id="8198" name="Picture 6" descr="檢視完整大小圖片">
            <a:hlinkClick r:id="rId3"/>
            <a:extLst>
              <a:ext uri="{FF2B5EF4-FFF2-40B4-BE49-F238E27FC236}">
                <a16:creationId xmlns:a16="http://schemas.microsoft.com/office/drawing/2014/main" id="{5801ADA7-A1D6-4823-80AF-5D806F330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1268413"/>
            <a:ext cx="2303462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0">
            <a:extLst>
              <a:ext uri="{FF2B5EF4-FFF2-40B4-BE49-F238E27FC236}">
                <a16:creationId xmlns:a16="http://schemas.microsoft.com/office/drawing/2014/main" id="{C8F0C019-9C63-4CD8-874D-00A96DCBAA4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5F510AA5-568F-4324-A100-305BE17814C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45060" name="Text Box 3">
            <a:extLst>
              <a:ext uri="{FF2B5EF4-FFF2-40B4-BE49-F238E27FC236}">
                <a16:creationId xmlns:a16="http://schemas.microsoft.com/office/drawing/2014/main" id="{8093371F-3F46-47F3-BA43-B420C5E00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黃瓜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45061" name="Text Box 4">
            <a:extLst>
              <a:ext uri="{FF2B5EF4-FFF2-40B4-BE49-F238E27FC236}">
                <a16:creationId xmlns:a16="http://schemas.microsoft.com/office/drawing/2014/main" id="{DD97667E-F425-4BBD-83DF-A6F3598BA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708275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含有豐富的水分和纖維質，是種清爽、熱量低的蔬菜，可以解渴利尿、減輕食慾不振的現象，此外，還能預防幼兒常見的皮膚搔癢、長疹等問題 。</a:t>
            </a:r>
          </a:p>
        </p:txBody>
      </p:sp>
      <p:pic>
        <p:nvPicPr>
          <p:cNvPr id="45062" name="Picture 8" descr="0923320">
            <a:hlinkClick r:id="rId3"/>
            <a:extLst>
              <a:ext uri="{FF2B5EF4-FFF2-40B4-BE49-F238E27FC236}">
                <a16:creationId xmlns:a16="http://schemas.microsoft.com/office/drawing/2014/main" id="{7379341E-DC41-4085-A9B7-794A3E0E5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196975"/>
            <a:ext cx="2062162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60">
            <a:extLst>
              <a:ext uri="{FF2B5EF4-FFF2-40B4-BE49-F238E27FC236}">
                <a16:creationId xmlns:a16="http://schemas.microsoft.com/office/drawing/2014/main" id="{72930646-E952-4D3D-B4F3-E44CE765F27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045CF138-857B-4A4F-805A-2953E42A8C7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46084" name="Text Box 3">
            <a:extLst>
              <a:ext uri="{FF2B5EF4-FFF2-40B4-BE49-F238E27FC236}">
                <a16:creationId xmlns:a16="http://schemas.microsoft.com/office/drawing/2014/main" id="{ED9BD886-B096-4F95-B9DE-36901EDF5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柴魚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46085" name="Text Box 4">
            <a:extLst>
              <a:ext uri="{FF2B5EF4-FFF2-40B4-BE49-F238E27FC236}">
                <a16:creationId xmlns:a16="http://schemas.microsoft.com/office/drawing/2014/main" id="{C8E8C26B-9BC3-4C93-948D-3590FC225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其實根本沒有「柴魚」這種魚，柴魚是「鮪魚」或「鰹魚」煙熏加工、做成魚乾之後的名稱。</a:t>
            </a:r>
          </a:p>
        </p:txBody>
      </p:sp>
      <p:pic>
        <p:nvPicPr>
          <p:cNvPr id="46086" name="Picture 6" descr="wangzengrong0%241031153830">
            <a:hlinkClick r:id="rId3"/>
            <a:extLst>
              <a:ext uri="{FF2B5EF4-FFF2-40B4-BE49-F238E27FC236}">
                <a16:creationId xmlns:a16="http://schemas.microsoft.com/office/drawing/2014/main" id="{BD5CA78D-8B28-4202-BA12-0C1BA8F91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1196975"/>
            <a:ext cx="257175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0">
            <a:extLst>
              <a:ext uri="{FF2B5EF4-FFF2-40B4-BE49-F238E27FC236}">
                <a16:creationId xmlns:a16="http://schemas.microsoft.com/office/drawing/2014/main" id="{E199562A-0B44-4EE6-B0A4-7BA366F7284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A35FE6F5-E48E-458B-874A-63018B72AAA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47108" name="Text Box 3">
            <a:extLst>
              <a:ext uri="{FF2B5EF4-FFF2-40B4-BE49-F238E27FC236}">
                <a16:creationId xmlns:a16="http://schemas.microsoft.com/office/drawing/2014/main" id="{46DF31E8-D446-40D7-AE43-714CA5AFC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咖哩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47109" name="Text Box 4">
            <a:extLst>
              <a:ext uri="{FF2B5EF4-FFF2-40B4-BE49-F238E27FC236}">
                <a16:creationId xmlns:a16="http://schemas.microsoft.com/office/drawing/2014/main" id="{01D72E7F-9599-44DC-9312-068E68671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含有辣味香辛料，大部分的香辛料與胃液中的強酸結合後，會產生消毒殺菌的效果，因此有體內排毒的作用 。</a:t>
            </a:r>
          </a:p>
        </p:txBody>
      </p:sp>
      <p:pic>
        <p:nvPicPr>
          <p:cNvPr id="47110" name="Picture 8" descr="3176044322_b1be0a9bd2_o">
            <a:hlinkClick r:id="rId3"/>
            <a:extLst>
              <a:ext uri="{FF2B5EF4-FFF2-40B4-BE49-F238E27FC236}">
                <a16:creationId xmlns:a16="http://schemas.microsoft.com/office/drawing/2014/main" id="{20C4823F-3F8C-4D3C-8860-DC64F100C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268413"/>
            <a:ext cx="2030412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60">
            <a:extLst>
              <a:ext uri="{FF2B5EF4-FFF2-40B4-BE49-F238E27FC236}">
                <a16:creationId xmlns:a16="http://schemas.microsoft.com/office/drawing/2014/main" id="{BA64285A-97AD-4E29-AB16-700F230C73E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2CF6FDC6-52F6-45AF-A557-8AA4F15510E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48132" name="Text Box 3">
            <a:extLst>
              <a:ext uri="{FF2B5EF4-FFF2-40B4-BE49-F238E27FC236}">
                <a16:creationId xmlns:a16="http://schemas.microsoft.com/office/drawing/2014/main" id="{3587A61D-4BF5-4110-9CD1-09D6D370A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冬瓜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48133" name="Text Box 4">
            <a:extLst>
              <a:ext uri="{FF2B5EF4-FFF2-40B4-BE49-F238E27FC236}">
                <a16:creationId xmlns:a16="http://schemas.microsoft.com/office/drawing/2014/main" id="{D577802F-AF16-42AE-90EA-8D2806896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781300"/>
            <a:ext cx="7056438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含有較多的蛋白質，糖以及少量的鈣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.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磷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.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鐵等礦物質和維生素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B1.B2.C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，其中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B1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可使澱粉、糖轉化為熱能，而不變成脂肪。</a:t>
            </a:r>
          </a:p>
        </p:txBody>
      </p:sp>
      <p:pic>
        <p:nvPicPr>
          <p:cNvPr id="48134" name="Picture 6" descr="2008120917094686051">
            <a:hlinkClick r:id="rId3"/>
            <a:extLst>
              <a:ext uri="{FF2B5EF4-FFF2-40B4-BE49-F238E27FC236}">
                <a16:creationId xmlns:a16="http://schemas.microsoft.com/office/drawing/2014/main" id="{526A8433-6CB0-4868-912B-D43CB5976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268413"/>
            <a:ext cx="2116138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0">
            <a:extLst>
              <a:ext uri="{FF2B5EF4-FFF2-40B4-BE49-F238E27FC236}">
                <a16:creationId xmlns:a16="http://schemas.microsoft.com/office/drawing/2014/main" id="{03C0C647-D475-4C44-BF8E-138FD99A169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6A829B9E-1D3B-413E-A449-981AFD79653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49156" name="Text Box 3">
            <a:extLst>
              <a:ext uri="{FF2B5EF4-FFF2-40B4-BE49-F238E27FC236}">
                <a16:creationId xmlns:a16="http://schemas.microsoft.com/office/drawing/2014/main" id="{4E909209-C1DF-4963-B598-8413052FA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蕃茄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49157" name="Text Box 4">
            <a:extLst>
              <a:ext uri="{FF2B5EF4-FFF2-40B4-BE49-F238E27FC236}">
                <a16:creationId xmlns:a16="http://schemas.microsoft.com/office/drawing/2014/main" id="{EC85AA4E-371D-4EFE-B617-43AE16E24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內含有益於人體吸收的果糖、葡萄糖，多種礦物質和豐富的維他命，可蔬果兩用，生熟均可食。</a:t>
            </a:r>
          </a:p>
        </p:txBody>
      </p:sp>
      <p:pic>
        <p:nvPicPr>
          <p:cNvPr id="49158" name="Picture 5" descr="%E8%95%83%E8%8C%84">
            <a:hlinkClick r:id="rId3"/>
            <a:extLst>
              <a:ext uri="{FF2B5EF4-FFF2-40B4-BE49-F238E27FC236}">
                <a16:creationId xmlns:a16="http://schemas.microsoft.com/office/drawing/2014/main" id="{2993F3A9-C771-46BF-BED7-6C6A264E24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196975"/>
            <a:ext cx="2160587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0">
            <a:extLst>
              <a:ext uri="{FF2B5EF4-FFF2-40B4-BE49-F238E27FC236}">
                <a16:creationId xmlns:a16="http://schemas.microsoft.com/office/drawing/2014/main" id="{185CD207-556B-40B1-B8DD-1A957864B02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3DFE8384-8947-46F9-A8B8-F6B1A4CA610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50180" name="Text Box 3">
            <a:extLst>
              <a:ext uri="{FF2B5EF4-FFF2-40B4-BE49-F238E27FC236}">
                <a16:creationId xmlns:a16="http://schemas.microsoft.com/office/drawing/2014/main" id="{7ACEE69A-DEA4-43E5-B1C5-392EEE544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341438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銀芽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50181" name="Text Box 4">
            <a:extLst>
              <a:ext uri="{FF2B5EF4-FFF2-40B4-BE49-F238E27FC236}">
                <a16:creationId xmlns:a16="http://schemas.microsoft.com/office/drawing/2014/main" id="{1854993B-E702-4584-85D8-9883DB966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565400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去掉頭尾的綠豆芽又稱銀芽，它是用綠豆孵出來的芽菜，而且綠豆芽的熱量不及綠豆的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1/10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，卻含有相當豐富的維生素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及纖維質。</a:t>
            </a:r>
          </a:p>
        </p:txBody>
      </p:sp>
      <p:pic>
        <p:nvPicPr>
          <p:cNvPr id="50182" name="Picture 6" descr="ngahn-ngah">
            <a:hlinkClick r:id="rId3"/>
            <a:extLst>
              <a:ext uri="{FF2B5EF4-FFF2-40B4-BE49-F238E27FC236}">
                <a16:creationId xmlns:a16="http://schemas.microsoft.com/office/drawing/2014/main" id="{80C3BDD1-8677-4457-B618-D9AF09C1E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196975"/>
            <a:ext cx="1954213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0">
            <a:extLst>
              <a:ext uri="{FF2B5EF4-FFF2-40B4-BE49-F238E27FC236}">
                <a16:creationId xmlns:a16="http://schemas.microsoft.com/office/drawing/2014/main" id="{0C27DF21-A7A3-45B8-91EB-FA6B6BCF303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119AC982-ED60-471B-9104-CF83EC6BBFC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51204" name="Text Box 3">
            <a:extLst>
              <a:ext uri="{FF2B5EF4-FFF2-40B4-BE49-F238E27FC236}">
                <a16:creationId xmlns:a16="http://schemas.microsoft.com/office/drawing/2014/main" id="{19209D10-8C2C-4F2E-83A1-94A55E308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金針花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51205" name="Text Box 4">
            <a:extLst>
              <a:ext uri="{FF2B5EF4-FFF2-40B4-BE49-F238E27FC236}">
                <a16:creationId xmlns:a16="http://schemas.microsoft.com/office/drawing/2014/main" id="{8278BE2C-87FD-465E-B708-2E916E8C2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含有花青素類、黃色素類、類胡蘿蔔素類 與微量之葉綠素類及花藥上之黑色素等。</a:t>
            </a:r>
          </a:p>
        </p:txBody>
      </p:sp>
      <p:pic>
        <p:nvPicPr>
          <p:cNvPr id="51206" name="Picture 12" descr="54113_1">
            <a:hlinkClick r:id="rId3"/>
            <a:extLst>
              <a:ext uri="{FF2B5EF4-FFF2-40B4-BE49-F238E27FC236}">
                <a16:creationId xmlns:a16="http://schemas.microsoft.com/office/drawing/2014/main" id="{0D88F858-289D-4D61-9B21-A05156B4D5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268413"/>
            <a:ext cx="2189162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0">
            <a:extLst>
              <a:ext uri="{FF2B5EF4-FFF2-40B4-BE49-F238E27FC236}">
                <a16:creationId xmlns:a16="http://schemas.microsoft.com/office/drawing/2014/main" id="{BD592545-6685-430A-A427-5C536324F46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FD23E60D-281F-4D07-8631-8F9005B4A2D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52228" name="Text Box 3">
            <a:extLst>
              <a:ext uri="{FF2B5EF4-FFF2-40B4-BE49-F238E27FC236}">
                <a16:creationId xmlns:a16="http://schemas.microsoft.com/office/drawing/2014/main" id="{D18AE875-1CA5-4CF4-A586-2960FCC8B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12875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香菜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52229" name="Text Box 4">
            <a:extLst>
              <a:ext uri="{FF2B5EF4-FFF2-40B4-BE49-F238E27FC236}">
                <a16:creationId xmlns:a16="http://schemas.microsoft.com/office/drawing/2014/main" id="{630D0B73-0C6E-4A60-9431-BD776C3A8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708275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含有豐富的礦物質及維生素，常少量食用，對身體有益。香萊辛溫，含有芫荽油，有驅風解毒，芳香健胃的作用 。</a:t>
            </a:r>
          </a:p>
        </p:txBody>
      </p:sp>
      <p:pic>
        <p:nvPicPr>
          <p:cNvPr id="52230" name="Picture 6" descr="italian-parsley">
            <a:hlinkClick r:id="rId3"/>
            <a:extLst>
              <a:ext uri="{FF2B5EF4-FFF2-40B4-BE49-F238E27FC236}">
                <a16:creationId xmlns:a16="http://schemas.microsoft.com/office/drawing/2014/main" id="{3829BCB6-4FE0-4A3B-A45B-B353C9506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125538"/>
            <a:ext cx="2235200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0">
            <a:extLst>
              <a:ext uri="{FF2B5EF4-FFF2-40B4-BE49-F238E27FC236}">
                <a16:creationId xmlns:a16="http://schemas.microsoft.com/office/drawing/2014/main" id="{BB54B9A6-A378-4989-9272-AA7F993B99C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2AEABF30-55A8-49BF-A0CA-DD1492A3C4F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53252" name="Text Box 3">
            <a:extLst>
              <a:ext uri="{FF2B5EF4-FFF2-40B4-BE49-F238E27FC236}">
                <a16:creationId xmlns:a16="http://schemas.microsoft.com/office/drawing/2014/main" id="{3E95FA54-B26F-4F92-BF9F-B065FCB81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蜆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53253" name="Text Box 4">
            <a:extLst>
              <a:ext uri="{FF2B5EF4-FFF2-40B4-BE49-F238E27FC236}">
                <a16:creationId xmlns:a16="http://schemas.microsoft.com/office/drawing/2014/main" id="{B8FE7AD0-06CA-429E-AC73-EDC8366C6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636838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俗稱蜊仔，屬於軟體動物，有兩片貝殼，利用斧形肉足運動，大家常食用的是台灣蜆台灣蜆棲息在河川、湖泊、水田、溝渠的泥沙。</a:t>
            </a:r>
          </a:p>
        </p:txBody>
      </p:sp>
      <p:pic>
        <p:nvPicPr>
          <p:cNvPr id="53254" name="Picture 6" descr="200871414046964_2">
            <a:hlinkClick r:id="rId3"/>
            <a:extLst>
              <a:ext uri="{FF2B5EF4-FFF2-40B4-BE49-F238E27FC236}">
                <a16:creationId xmlns:a16="http://schemas.microsoft.com/office/drawing/2014/main" id="{A2BF7CE4-0494-471C-A08E-CC20B8A6C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268413"/>
            <a:ext cx="2293938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60">
            <a:extLst>
              <a:ext uri="{FF2B5EF4-FFF2-40B4-BE49-F238E27FC236}">
                <a16:creationId xmlns:a16="http://schemas.microsoft.com/office/drawing/2014/main" id="{3EED895E-C855-4887-BF0A-82D4752DCA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C80B808C-2294-4DFA-8AE1-8DEFFF0AE9D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54276" name="Text Box 3">
            <a:extLst>
              <a:ext uri="{FF2B5EF4-FFF2-40B4-BE49-F238E27FC236}">
                <a16:creationId xmlns:a16="http://schemas.microsoft.com/office/drawing/2014/main" id="{6898AD60-8AC0-4410-A800-FDDA5A900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紫菜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54277" name="Text Box 4">
            <a:extLst>
              <a:ext uri="{FF2B5EF4-FFF2-40B4-BE49-F238E27FC236}">
                <a16:creationId xmlns:a16="http://schemas.microsoft.com/office/drawing/2014/main" id="{F9B037EB-F18F-458E-8014-49DA061D4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708275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每十克紫菜中含蛋白質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2.23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公克，居各種海藻食品第一位，與大豆中所含的蛋白質相仿，是蘑菇的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9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倍，大米的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6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倍，麵粉的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3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倍 。</a:t>
            </a:r>
          </a:p>
        </p:txBody>
      </p:sp>
      <p:pic>
        <p:nvPicPr>
          <p:cNvPr id="54278" name="Picture 6" descr="yl9142278">
            <a:hlinkClick r:id="rId3"/>
            <a:extLst>
              <a:ext uri="{FF2B5EF4-FFF2-40B4-BE49-F238E27FC236}">
                <a16:creationId xmlns:a16="http://schemas.microsoft.com/office/drawing/2014/main" id="{BA32A2BC-9FB5-48CC-B337-1800F00E2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196975"/>
            <a:ext cx="20859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0">
            <a:extLst>
              <a:ext uri="{FF2B5EF4-FFF2-40B4-BE49-F238E27FC236}">
                <a16:creationId xmlns:a16="http://schemas.microsoft.com/office/drawing/2014/main" id="{3C9D662D-D7F2-4936-8656-0517D1F7BFA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ECD78F8A-745E-4FF0-A843-E3B24419245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9220" name="Text Box 3">
            <a:extLst>
              <a:ext uri="{FF2B5EF4-FFF2-40B4-BE49-F238E27FC236}">
                <a16:creationId xmlns:a16="http://schemas.microsoft.com/office/drawing/2014/main" id="{1710D156-DF7F-4761-A72C-C05C536ED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豆腐</a:t>
            </a:r>
            <a:endParaRPr lang="zh-TW" altLang="en-US" sz="6000"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/>
          </a:p>
        </p:txBody>
      </p:sp>
      <p:sp>
        <p:nvSpPr>
          <p:cNvPr id="9221" name="Text Box 4">
            <a:extLst>
              <a:ext uri="{FF2B5EF4-FFF2-40B4-BE49-F238E27FC236}">
                <a16:creationId xmlns:a16="http://schemas.microsoft.com/office/drawing/2014/main" id="{0B694CEA-7C61-46AD-9093-00C04C5C2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781300"/>
            <a:ext cx="6551613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ea typeface="文鼎勘亭流" pitchFamily="49" charset="-120"/>
              </a:rPr>
              <a:t>含有高單位的優良蛋白質，少量的澱粉，一部份的油質，且大多為不飽和脂肪酸，也就是好油，同時含有大量的大豆異黃</a:t>
            </a:r>
            <a:r>
              <a:rPr lang="zh-TW" altLang="en-US" sz="4000" b="1">
                <a:solidFill>
                  <a:srgbClr val="0D063A"/>
                </a:solidFill>
                <a:ea typeface="文鼎勘亭流" pitchFamily="49" charset="-120"/>
              </a:rPr>
              <a:t>酮</a:t>
            </a:r>
            <a:r>
              <a:rPr lang="zh-TW" altLang="en-US" sz="4000">
                <a:solidFill>
                  <a:srgbClr val="0D063A"/>
                </a:solidFill>
                <a:ea typeface="文鼎勘亭流" pitchFamily="49" charset="-120"/>
              </a:rPr>
              <a:t>。</a:t>
            </a:r>
            <a:endParaRPr lang="zh-TW" altLang="en-US" sz="4000">
              <a:solidFill>
                <a:srgbClr val="0D063A"/>
              </a:solidFill>
              <a:latin typeface="文鼎勘亭流" pitchFamily="49" charset="-120"/>
              <a:ea typeface="文鼎勘亭流" pitchFamily="49" charset="-120"/>
            </a:endParaRPr>
          </a:p>
        </p:txBody>
      </p:sp>
      <p:pic>
        <p:nvPicPr>
          <p:cNvPr id="9222" name="Picture 6" descr="2008030515353540">
            <a:hlinkClick r:id="rId3"/>
            <a:extLst>
              <a:ext uri="{FF2B5EF4-FFF2-40B4-BE49-F238E27FC236}">
                <a16:creationId xmlns:a16="http://schemas.microsoft.com/office/drawing/2014/main" id="{11BAC48F-65B2-4DDD-AC02-B2F6D867E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196975"/>
            <a:ext cx="1944687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0">
            <a:extLst>
              <a:ext uri="{FF2B5EF4-FFF2-40B4-BE49-F238E27FC236}">
                <a16:creationId xmlns:a16="http://schemas.microsoft.com/office/drawing/2014/main" id="{44F30B77-57AB-41F9-AC5A-6E4FF6B56CE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BC5F7E96-A90E-4F02-909B-1AEA1CE4D6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55300" name="Text Box 3">
            <a:extLst>
              <a:ext uri="{FF2B5EF4-FFF2-40B4-BE49-F238E27FC236}">
                <a16:creationId xmlns:a16="http://schemas.microsoft.com/office/drawing/2014/main" id="{31C1F896-1A7F-4C3C-815C-A36B21990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味噌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55301" name="Text Box 4">
            <a:extLst>
              <a:ext uri="{FF2B5EF4-FFF2-40B4-BE49-F238E27FC236}">
                <a16:creationId xmlns:a16="http://schemas.microsoft.com/office/drawing/2014/main" id="{ACCA9A30-A2B6-4A1B-915B-17400C02A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852738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是一種有鹹味的日本調味品，味噌的原料有豆、米、麥等。其製作方法是將這些原料蒸熟後，再通過黴菌、酵母菌發酵而製成 。</a:t>
            </a:r>
          </a:p>
        </p:txBody>
      </p:sp>
      <p:pic>
        <p:nvPicPr>
          <p:cNvPr id="55302" name="Picture 5" descr="d8jk7l0000003d1w">
            <a:hlinkClick r:id="rId3"/>
            <a:extLst>
              <a:ext uri="{FF2B5EF4-FFF2-40B4-BE49-F238E27FC236}">
                <a16:creationId xmlns:a16="http://schemas.microsoft.com/office/drawing/2014/main" id="{29B47541-B728-4999-82A7-534E92E0D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268413"/>
            <a:ext cx="2116138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60">
            <a:extLst>
              <a:ext uri="{FF2B5EF4-FFF2-40B4-BE49-F238E27FC236}">
                <a16:creationId xmlns:a16="http://schemas.microsoft.com/office/drawing/2014/main" id="{C3D9AC14-3383-43E9-9DF9-FC3A3A8D5EF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649B2343-8936-4B93-A1AB-64B3F256D95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56324" name="Text Box 3">
            <a:extLst>
              <a:ext uri="{FF2B5EF4-FFF2-40B4-BE49-F238E27FC236}">
                <a16:creationId xmlns:a16="http://schemas.microsoft.com/office/drawing/2014/main" id="{51718CCD-0EEA-4741-8E17-0F5C751FD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絲瓜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56325" name="Text Box 4">
            <a:extLst>
              <a:ext uri="{FF2B5EF4-FFF2-40B4-BE49-F238E27FC236}">
                <a16:creationId xmlns:a16="http://schemas.microsoft.com/office/drawing/2014/main" id="{344486A9-7B56-4FBB-A86C-0B758512E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636838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含有能保護視力的維生素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A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、維生素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、構成骨架的鈣、維持身體機能的磷、能代謝水分的鉀以及能整腸通便的豐富纖維質等成分 。</a:t>
            </a:r>
          </a:p>
        </p:txBody>
      </p:sp>
      <p:pic>
        <p:nvPicPr>
          <p:cNvPr id="56326" name="Picture 8" descr="01300000121401121022315519447_s">
            <a:hlinkClick r:id="rId3"/>
            <a:extLst>
              <a:ext uri="{FF2B5EF4-FFF2-40B4-BE49-F238E27FC236}">
                <a16:creationId xmlns:a16="http://schemas.microsoft.com/office/drawing/2014/main" id="{B7180599-F511-4538-8225-6B1E49DE5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196975"/>
            <a:ext cx="1968500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0">
            <a:extLst>
              <a:ext uri="{FF2B5EF4-FFF2-40B4-BE49-F238E27FC236}">
                <a16:creationId xmlns:a16="http://schemas.microsoft.com/office/drawing/2014/main" id="{D6D47124-FDEA-46F3-8610-434C53844FC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332A7CED-B62F-4EE4-BA4B-1A3D9AE613A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57348" name="Text Box 3">
            <a:extLst>
              <a:ext uri="{FF2B5EF4-FFF2-40B4-BE49-F238E27FC236}">
                <a16:creationId xmlns:a16="http://schemas.microsoft.com/office/drawing/2014/main" id="{47EB13DD-20C0-44E2-B5BE-CB187951C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獅子頭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57349" name="Text Box 4">
            <a:extLst>
              <a:ext uri="{FF2B5EF4-FFF2-40B4-BE49-F238E27FC236}">
                <a16:creationId xmlns:a16="http://schemas.microsoft.com/office/drawing/2014/main" id="{3459A085-4148-494A-ADFB-23331B4B3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636838"/>
            <a:ext cx="6913563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在唐朝就是宮廷御菜，原名叫葵花獻肉，御廚將大大的肉丸子做成葵花心形，形狀有如雄獅子的頭，於是葵花獻肉就改稱為獅子頭 。</a:t>
            </a:r>
          </a:p>
        </p:txBody>
      </p:sp>
      <p:pic>
        <p:nvPicPr>
          <p:cNvPr id="57350" name="Picture 6" descr="%E6%A6%AE%E6%A6%AE%E5%9C%92%E7%8D%85%E5%AD%90%E9%A0%AD">
            <a:hlinkClick r:id="rId3"/>
            <a:extLst>
              <a:ext uri="{FF2B5EF4-FFF2-40B4-BE49-F238E27FC236}">
                <a16:creationId xmlns:a16="http://schemas.microsoft.com/office/drawing/2014/main" id="{9413F385-456B-4866-8621-FACA28A85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196975"/>
            <a:ext cx="2092325" cy="139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0">
            <a:extLst>
              <a:ext uri="{FF2B5EF4-FFF2-40B4-BE49-F238E27FC236}">
                <a16:creationId xmlns:a16="http://schemas.microsoft.com/office/drawing/2014/main" id="{53898B54-7928-4F1F-8DA0-5F7C988374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8BCC389E-A653-49B2-9433-FE6C125394E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58372" name="Text Box 3">
            <a:extLst>
              <a:ext uri="{FF2B5EF4-FFF2-40B4-BE49-F238E27FC236}">
                <a16:creationId xmlns:a16="http://schemas.microsoft.com/office/drawing/2014/main" id="{A79E02C5-9A09-4DEA-92E5-325BBAB2E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土魠魚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58373" name="Text Box 4">
            <a:extLst>
              <a:ext uri="{FF2B5EF4-FFF2-40B4-BE49-F238E27FC236}">
                <a16:creationId xmlns:a16="http://schemas.microsoft.com/office/drawing/2014/main" id="{BA9685B8-1A78-4507-A12D-A64E76D75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781300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正式學名是中華鰆屬於近海暖水性中上層魚類，主要棲息於淺的大陸棚區，有時會出現於岩岸陡坡或潟湖區，甚至河口域 。</a:t>
            </a:r>
          </a:p>
        </p:txBody>
      </p:sp>
      <p:pic>
        <p:nvPicPr>
          <p:cNvPr id="58374" name="Picture 6" descr="1246527048051">
            <a:hlinkClick r:id="rId3"/>
            <a:extLst>
              <a:ext uri="{FF2B5EF4-FFF2-40B4-BE49-F238E27FC236}">
                <a16:creationId xmlns:a16="http://schemas.microsoft.com/office/drawing/2014/main" id="{6E4FB808-B3CD-41FC-AAE2-D6021B026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341438"/>
            <a:ext cx="26638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0">
            <a:extLst>
              <a:ext uri="{FF2B5EF4-FFF2-40B4-BE49-F238E27FC236}">
                <a16:creationId xmlns:a16="http://schemas.microsoft.com/office/drawing/2014/main" id="{21B4FD14-18A6-4FF0-AE71-BA620CC9EC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66AABBC6-F69F-4FE7-8A67-A3801FCF2B8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59396" name="Text Box 3">
            <a:extLst>
              <a:ext uri="{FF2B5EF4-FFF2-40B4-BE49-F238E27FC236}">
                <a16:creationId xmlns:a16="http://schemas.microsoft.com/office/drawing/2014/main" id="{32871CAA-BD9B-47D7-A460-A34D8D684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魷魚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59397" name="Text Box 4">
            <a:extLst>
              <a:ext uri="{FF2B5EF4-FFF2-40B4-BE49-F238E27FC236}">
                <a16:creationId xmlns:a16="http://schemas.microsoft.com/office/drawing/2014/main" id="{39D8B7AF-BB03-4889-AA0F-A6FEDC60A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708275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有人說魷魚含有很高的膽固醇，這些膽固醇幾乎完全存在於魷魚的內臟裡，而我們所食用的魷魚都是已先將內臟除去，因此不必顧慮過高 。</a:t>
            </a:r>
          </a:p>
        </p:txBody>
      </p:sp>
      <p:pic>
        <p:nvPicPr>
          <p:cNvPr id="59398" name="Picture 6" descr="1190627770">
            <a:hlinkClick r:id="rId3"/>
            <a:extLst>
              <a:ext uri="{FF2B5EF4-FFF2-40B4-BE49-F238E27FC236}">
                <a16:creationId xmlns:a16="http://schemas.microsoft.com/office/drawing/2014/main" id="{51C75664-FA57-45C8-817A-8201A9B35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196975"/>
            <a:ext cx="2255838" cy="150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0">
            <a:extLst>
              <a:ext uri="{FF2B5EF4-FFF2-40B4-BE49-F238E27FC236}">
                <a16:creationId xmlns:a16="http://schemas.microsoft.com/office/drawing/2014/main" id="{E086A180-CBDC-40AE-B98B-55629DC42FF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7B4377F9-8EAD-4BC3-B9A5-F242CC8CF71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60420" name="Text Box 3">
            <a:extLst>
              <a:ext uri="{FF2B5EF4-FFF2-40B4-BE49-F238E27FC236}">
                <a16:creationId xmlns:a16="http://schemas.microsoft.com/office/drawing/2014/main" id="{73DE7936-1E42-449B-B555-B1FA827D5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甜不辣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60421" name="Text Box 4">
            <a:extLst>
              <a:ext uri="{FF2B5EF4-FFF2-40B4-BE49-F238E27FC236}">
                <a16:creationId xmlns:a16="http://schemas.microsoft.com/office/drawing/2014/main" id="{A017C3A4-0356-43EB-BC85-03582CA8A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708275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源自葡語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Tempura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，即快一點之意，是葡國人在大齋期禁吃肉，就吃魚代替肉，為了快速可以取得充飢的食品，所以使用油炸的方式 。</a:t>
            </a:r>
          </a:p>
        </p:txBody>
      </p:sp>
      <p:pic>
        <p:nvPicPr>
          <p:cNvPr id="60422" name="Picture 6" descr="M00457977_big">
            <a:hlinkClick r:id="rId3"/>
            <a:extLst>
              <a:ext uri="{FF2B5EF4-FFF2-40B4-BE49-F238E27FC236}">
                <a16:creationId xmlns:a16="http://schemas.microsoft.com/office/drawing/2014/main" id="{12D419CD-1847-4952-8729-B1E7A1410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196975"/>
            <a:ext cx="1868488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0">
            <a:extLst>
              <a:ext uri="{FF2B5EF4-FFF2-40B4-BE49-F238E27FC236}">
                <a16:creationId xmlns:a16="http://schemas.microsoft.com/office/drawing/2014/main" id="{830FFAA2-24C7-4955-AA15-57E304ADB4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833FA691-11E6-46AC-BC9F-A227A63591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61444" name="Text Box 3">
            <a:extLst>
              <a:ext uri="{FF2B5EF4-FFF2-40B4-BE49-F238E27FC236}">
                <a16:creationId xmlns:a16="http://schemas.microsoft.com/office/drawing/2014/main" id="{8356557E-DE6A-43EF-925B-186C0D1AE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馬鈴薯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61445" name="Text Box 4">
            <a:extLst>
              <a:ext uri="{FF2B5EF4-FFF2-40B4-BE49-F238E27FC236}">
                <a16:creationId xmlns:a16="http://schemas.microsoft.com/office/drawing/2014/main" id="{E2071533-8E16-415F-8508-BD9D325E4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含有澱粉、蛋白質、磷、鐵、無機鹽、多種維生素，兼具蔬菜、糧食雙重優點 。</a:t>
            </a:r>
          </a:p>
        </p:txBody>
      </p:sp>
      <p:pic>
        <p:nvPicPr>
          <p:cNvPr id="61446" name="Picture 5" descr="%E9%A6%AC%E9%88%B4%E8%96%AF">
            <a:hlinkClick r:id="rId3"/>
            <a:extLst>
              <a:ext uri="{FF2B5EF4-FFF2-40B4-BE49-F238E27FC236}">
                <a16:creationId xmlns:a16="http://schemas.microsoft.com/office/drawing/2014/main" id="{DF0328F3-161B-423C-ADB0-354A7B44A3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268413"/>
            <a:ext cx="214947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0">
            <a:extLst>
              <a:ext uri="{FF2B5EF4-FFF2-40B4-BE49-F238E27FC236}">
                <a16:creationId xmlns:a16="http://schemas.microsoft.com/office/drawing/2014/main" id="{77C5E5D4-BE07-470A-BF34-6D6AF2D06B7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21FC6717-0D95-4393-940F-05653E04620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62468" name="Text Box 3">
            <a:extLst>
              <a:ext uri="{FF2B5EF4-FFF2-40B4-BE49-F238E27FC236}">
                <a16:creationId xmlns:a16="http://schemas.microsoft.com/office/drawing/2014/main" id="{4F54F850-53A8-433E-9E12-6F9529770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小魚乾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62469" name="Text Box 4">
            <a:extLst>
              <a:ext uri="{FF2B5EF4-FFF2-40B4-BE49-F238E27FC236}">
                <a16:creationId xmlns:a16="http://schemas.microsoft.com/office/drawing/2014/main" id="{8DD6CC06-3C60-43B0-BE3A-732C07CB8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含有豐富的鈣質和蛋白質，對成長中的孩子是很好的天然營養來源 。</a:t>
            </a:r>
          </a:p>
        </p:txBody>
      </p:sp>
      <p:pic>
        <p:nvPicPr>
          <p:cNvPr id="62470" name="Picture 12" descr="711070808481835">
            <a:hlinkClick r:id="rId3"/>
            <a:extLst>
              <a:ext uri="{FF2B5EF4-FFF2-40B4-BE49-F238E27FC236}">
                <a16:creationId xmlns:a16="http://schemas.microsoft.com/office/drawing/2014/main" id="{4975C4FD-E41B-4C1B-8B5B-7E024FC3F2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1268413"/>
            <a:ext cx="2509837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0">
            <a:extLst>
              <a:ext uri="{FF2B5EF4-FFF2-40B4-BE49-F238E27FC236}">
                <a16:creationId xmlns:a16="http://schemas.microsoft.com/office/drawing/2014/main" id="{1E0F8E97-FC6D-4617-8122-426BBB33F1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500241B1-A40D-4206-8EBF-4B8DD63912A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63492" name="Text Box 3">
            <a:extLst>
              <a:ext uri="{FF2B5EF4-FFF2-40B4-BE49-F238E27FC236}">
                <a16:creationId xmlns:a16="http://schemas.microsoft.com/office/drawing/2014/main" id="{20909B60-38A0-4748-AAD8-BBCB8B612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蘿蔔</a:t>
            </a:r>
          </a:p>
        </p:txBody>
      </p:sp>
      <p:sp>
        <p:nvSpPr>
          <p:cNvPr id="63493" name="Text Box 4">
            <a:extLst>
              <a:ext uri="{FF2B5EF4-FFF2-40B4-BE49-F238E27FC236}">
                <a16:creationId xmlns:a16="http://schemas.microsoft.com/office/drawing/2014/main" id="{79CEB6F4-B91D-4364-B2E9-71D6925AE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是入冬的時令蔬果，含有非常多營養和維他命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A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B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D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、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E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。</a:t>
            </a:r>
          </a:p>
        </p:txBody>
      </p:sp>
      <p:pic>
        <p:nvPicPr>
          <p:cNvPr id="63494" name="Picture 5" descr="%E9%87%91%E6%B2%99%E5%8D%97%E7%95%94%E5%B7%9E%E6%99%9A%E8%90%9D%E5%8D%9C_daigen">
            <a:hlinkClick r:id="rId3"/>
            <a:extLst>
              <a:ext uri="{FF2B5EF4-FFF2-40B4-BE49-F238E27FC236}">
                <a16:creationId xmlns:a16="http://schemas.microsoft.com/office/drawing/2014/main" id="{5E4182A3-418B-4E28-A466-D26536234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196975"/>
            <a:ext cx="2160588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0">
            <a:extLst>
              <a:ext uri="{FF2B5EF4-FFF2-40B4-BE49-F238E27FC236}">
                <a16:creationId xmlns:a16="http://schemas.microsoft.com/office/drawing/2014/main" id="{BB2E4E38-87D9-48DF-8A85-3AC5A63306F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F6D192DC-0175-4900-B619-A655D2A3C14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64516" name="Text Box 3">
            <a:extLst>
              <a:ext uri="{FF2B5EF4-FFF2-40B4-BE49-F238E27FC236}">
                <a16:creationId xmlns:a16="http://schemas.microsoft.com/office/drawing/2014/main" id="{02183CA7-8440-40BE-B256-B9035F008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豆腐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64517" name="Text Box 4">
            <a:extLst>
              <a:ext uri="{FF2B5EF4-FFF2-40B4-BE49-F238E27FC236}">
                <a16:creationId xmlns:a16="http://schemas.microsoft.com/office/drawing/2014/main" id="{C27922A7-9B8B-4F70-BDCF-69F99409F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含有豐富的蛋白質，它也被製成肉類的替代食品 。</a:t>
            </a:r>
          </a:p>
        </p:txBody>
      </p:sp>
      <p:pic>
        <p:nvPicPr>
          <p:cNvPr id="64518" name="Picture 5" descr="2008030515353540">
            <a:hlinkClick r:id="rId3"/>
            <a:extLst>
              <a:ext uri="{FF2B5EF4-FFF2-40B4-BE49-F238E27FC236}">
                <a16:creationId xmlns:a16="http://schemas.microsoft.com/office/drawing/2014/main" id="{ADE66EA4-A093-4F9B-B9D7-D0E1FE017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196975"/>
            <a:ext cx="2089150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0">
            <a:extLst>
              <a:ext uri="{FF2B5EF4-FFF2-40B4-BE49-F238E27FC236}">
                <a16:creationId xmlns:a16="http://schemas.microsoft.com/office/drawing/2014/main" id="{9AA44B2B-1BF2-4B23-AE72-84CC9F37F8D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071D4134-7412-4E6F-8977-D204D6B6CFF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10244" name="Text Box 3">
            <a:extLst>
              <a:ext uri="{FF2B5EF4-FFF2-40B4-BE49-F238E27FC236}">
                <a16:creationId xmlns:a16="http://schemas.microsoft.com/office/drawing/2014/main" id="{D282536D-FFA1-414B-950E-1B831174A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132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5400">
                <a:solidFill>
                  <a:srgbClr val="0D063A"/>
                </a:solidFill>
                <a:ea typeface="文鼎勘亭流" pitchFamily="49" charset="-120"/>
              </a:rPr>
              <a:t>蕃茄</a:t>
            </a:r>
            <a:endParaRPr lang="zh-TW" altLang="en-US" sz="5400">
              <a:solidFill>
                <a:srgbClr val="0D063A"/>
              </a:solidFill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2A72889A-0493-4EB7-B4AA-665375EC2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2708275"/>
            <a:ext cx="752475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含有蕃茄紅素（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Lycopene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），被美國時代雜誌評選為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10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種現代人最佳營養食品的第一。此外，蕃茄還有維護皮膚健康、強化骨骼的功能 。</a:t>
            </a:r>
          </a:p>
        </p:txBody>
      </p:sp>
      <p:pic>
        <p:nvPicPr>
          <p:cNvPr id="10246" name="Picture 6" descr="%E8%95%83%E8%8C%84">
            <a:hlinkClick r:id="rId3"/>
            <a:extLst>
              <a:ext uri="{FF2B5EF4-FFF2-40B4-BE49-F238E27FC236}">
                <a16:creationId xmlns:a16="http://schemas.microsoft.com/office/drawing/2014/main" id="{096F579C-B5B5-446C-8AC7-D7D6B0382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196975"/>
            <a:ext cx="2160587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0">
            <a:extLst>
              <a:ext uri="{FF2B5EF4-FFF2-40B4-BE49-F238E27FC236}">
                <a16:creationId xmlns:a16="http://schemas.microsoft.com/office/drawing/2014/main" id="{DD219FA6-2051-43DD-A555-6B731BF245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EBEB5C5E-6FD4-4117-BA2C-29F83725D32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65540" name="Text Box 3">
            <a:extLst>
              <a:ext uri="{FF2B5EF4-FFF2-40B4-BE49-F238E27FC236}">
                <a16:creationId xmlns:a16="http://schemas.microsoft.com/office/drawing/2014/main" id="{EC35E6A2-89A6-43E2-80A2-E7C52FFFA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咖哩粉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65541" name="Text Box 4">
            <a:extLst>
              <a:ext uri="{FF2B5EF4-FFF2-40B4-BE49-F238E27FC236}">
                <a16:creationId xmlns:a16="http://schemas.microsoft.com/office/drawing/2014/main" id="{911073F1-86C8-4056-8D65-807CD14D9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708275"/>
            <a:ext cx="74168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含有薑黃素，失智症患者腦中有澱粉狀蛋白質沉澱，會造成腦神經細胞及血管細胞的死亡，而薑黃素可抑制這種情形。</a:t>
            </a:r>
          </a:p>
        </p:txBody>
      </p:sp>
      <p:pic>
        <p:nvPicPr>
          <p:cNvPr id="65542" name="Picture 6" descr="W020090812368103316668">
            <a:hlinkClick r:id="rId3"/>
            <a:extLst>
              <a:ext uri="{FF2B5EF4-FFF2-40B4-BE49-F238E27FC236}">
                <a16:creationId xmlns:a16="http://schemas.microsoft.com/office/drawing/2014/main" id="{3F149047-40DF-4C64-80E2-FECC7D910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196975"/>
            <a:ext cx="2001837" cy="14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0">
            <a:extLst>
              <a:ext uri="{FF2B5EF4-FFF2-40B4-BE49-F238E27FC236}">
                <a16:creationId xmlns:a16="http://schemas.microsoft.com/office/drawing/2014/main" id="{C0263EC4-606A-4320-9A86-1CF845312F4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F60EB2A8-40A1-44D3-A52D-52D8F114078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66564" name="Text Box 3">
            <a:extLst>
              <a:ext uri="{FF2B5EF4-FFF2-40B4-BE49-F238E27FC236}">
                <a16:creationId xmlns:a16="http://schemas.microsoft.com/office/drawing/2014/main" id="{AAA21B52-FFB7-46B3-B8BF-31F84C1F0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豆薯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66565" name="Text Box 4">
            <a:extLst>
              <a:ext uri="{FF2B5EF4-FFF2-40B4-BE49-F238E27FC236}">
                <a16:creationId xmlns:a16="http://schemas.microsoft.com/office/drawing/2014/main" id="{94076640-09D8-42E4-8058-C0C8CE99D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781300"/>
            <a:ext cx="6913563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南部人管叫它「豆仔薯」。因為生育期間必須不斷地刈蔓，讓塊根蓄積養分，正常結薯，因此北部人習慣稱它「刈薯」。</a:t>
            </a:r>
          </a:p>
        </p:txBody>
      </p:sp>
      <p:pic>
        <p:nvPicPr>
          <p:cNvPr id="66566" name="Picture 6">
            <a:hlinkClick r:id="rId3"/>
            <a:extLst>
              <a:ext uri="{FF2B5EF4-FFF2-40B4-BE49-F238E27FC236}">
                <a16:creationId xmlns:a16="http://schemas.microsoft.com/office/drawing/2014/main" id="{235AA8B7-D499-4B28-A38E-40B3B33B7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196975"/>
            <a:ext cx="21685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60">
            <a:extLst>
              <a:ext uri="{FF2B5EF4-FFF2-40B4-BE49-F238E27FC236}">
                <a16:creationId xmlns:a16="http://schemas.microsoft.com/office/drawing/2014/main" id="{37F2A21E-5E78-42F9-9A7D-154D51449BB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64AFB984-2DD0-43AC-8DC7-316C04B8AE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67588" name="Text Box 3">
            <a:extLst>
              <a:ext uri="{FF2B5EF4-FFF2-40B4-BE49-F238E27FC236}">
                <a16:creationId xmlns:a16="http://schemas.microsoft.com/office/drawing/2014/main" id="{22CE11EB-1BFD-4993-BAC6-3E2D21DBD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雞蛋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67589" name="Text Box 4">
            <a:extLst>
              <a:ext uri="{FF2B5EF4-FFF2-40B4-BE49-F238E27FC236}">
                <a16:creationId xmlns:a16="http://schemas.microsoft.com/office/drawing/2014/main" id="{77C0A365-8F64-481D-BC26-3AA81161C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708275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生吃雞蛋不僅不衛生，容易引起細菌感染。生雞蛋裡含有抗生物素蛋白，影響食物中生物素的吸收，導致食慾不振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.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全身無力</a:t>
            </a:r>
            <a:r>
              <a:rPr lang="en-US" altLang="zh-TW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.</a:t>
            </a: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肌肉疼痛等。</a:t>
            </a:r>
          </a:p>
        </p:txBody>
      </p:sp>
      <p:pic>
        <p:nvPicPr>
          <p:cNvPr id="67590" name="Picture 5" descr="20090413121435843">
            <a:hlinkClick r:id="rId3"/>
            <a:extLst>
              <a:ext uri="{FF2B5EF4-FFF2-40B4-BE49-F238E27FC236}">
                <a16:creationId xmlns:a16="http://schemas.microsoft.com/office/drawing/2014/main" id="{145FC481-D945-4039-A466-2C01D0D9D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196975"/>
            <a:ext cx="18573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0">
            <a:extLst>
              <a:ext uri="{FF2B5EF4-FFF2-40B4-BE49-F238E27FC236}">
                <a16:creationId xmlns:a16="http://schemas.microsoft.com/office/drawing/2014/main" id="{D3C923A5-CEF5-46A3-865B-5AF564FCEE8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020E9F60-1D1E-483A-A4F0-1E74DF65F48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68612" name="Text Box 3">
            <a:extLst>
              <a:ext uri="{FF2B5EF4-FFF2-40B4-BE49-F238E27FC236}">
                <a16:creationId xmlns:a16="http://schemas.microsoft.com/office/drawing/2014/main" id="{FB9743A2-76F5-4604-B117-70AFF35AF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冬瓜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68613" name="Text Box 4">
            <a:extLst>
              <a:ext uri="{FF2B5EF4-FFF2-40B4-BE49-F238E27FC236}">
                <a16:creationId xmlns:a16="http://schemas.microsoft.com/office/drawing/2014/main" id="{99C7A6CE-CA28-4B4E-A208-8169B5F37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營養價值全面，不僅含有蛋白質，還含有人體需要的大部分維生素與礦物質。</a:t>
            </a:r>
          </a:p>
        </p:txBody>
      </p:sp>
      <p:pic>
        <p:nvPicPr>
          <p:cNvPr id="68614" name="Picture 5" descr="2008120917094686051">
            <a:hlinkClick r:id="rId3"/>
            <a:extLst>
              <a:ext uri="{FF2B5EF4-FFF2-40B4-BE49-F238E27FC236}">
                <a16:creationId xmlns:a16="http://schemas.microsoft.com/office/drawing/2014/main" id="{2AFEEC5F-533E-4F6C-8122-0A98F32FC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268413"/>
            <a:ext cx="2116138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60">
            <a:extLst>
              <a:ext uri="{FF2B5EF4-FFF2-40B4-BE49-F238E27FC236}">
                <a16:creationId xmlns:a16="http://schemas.microsoft.com/office/drawing/2014/main" id="{6D83DF90-260E-4268-80E9-01D8B979916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95462D2D-24E2-4C22-A48B-093251FD5B5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69636" name="Text Box 3">
            <a:extLst>
              <a:ext uri="{FF2B5EF4-FFF2-40B4-BE49-F238E27FC236}">
                <a16:creationId xmlns:a16="http://schemas.microsoft.com/office/drawing/2014/main" id="{7F0381F2-0868-498A-B945-FB04AD8F6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義大利麵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69637" name="Text Box 4">
            <a:extLst>
              <a:ext uri="{FF2B5EF4-FFF2-40B4-BE49-F238E27FC236}">
                <a16:creationId xmlns:a16="http://schemas.microsoft.com/office/drawing/2014/main" id="{B041EF06-DAAE-4B95-8AE6-3AA79C748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ea typeface="華康勘亭流" pitchFamily="49" charset="-120"/>
              </a:rPr>
              <a:t>含有多樣的碳水化合物而碳水化合物是頭腦、紅血球、肌肉以及器官的主要能量來源。義大利麵條是用杜蘭沙粒粉所製成而非麵粉</a:t>
            </a:r>
            <a:r>
              <a:rPr lang="zh-TW" altLang="en-US"/>
              <a:t> </a:t>
            </a:r>
            <a:r>
              <a:rPr lang="zh-TW" altLang="en-US" sz="4000">
                <a:solidFill>
                  <a:srgbClr val="0D063A"/>
                </a:solidFill>
                <a:ea typeface="華康勘亭流" pitchFamily="49" charset="-120"/>
              </a:rPr>
              <a:t>。</a:t>
            </a:r>
          </a:p>
        </p:txBody>
      </p:sp>
      <p:pic>
        <p:nvPicPr>
          <p:cNvPr id="69638" name="Picture 6" descr="%E8%8C%84%E6%B1%81%E5%A4%A7%E5%A4%A7%E6%B5%B7%E9%AE%AE%E7%BE%A9%E5%A4%A7%E5%88%A9%E9%BA%B5--%E9%AB%98%E9%9B%84%E5%A4%A0%E5%A3%9E%E5%A0%82">
            <a:hlinkClick r:id="rId3"/>
            <a:extLst>
              <a:ext uri="{FF2B5EF4-FFF2-40B4-BE49-F238E27FC236}">
                <a16:creationId xmlns:a16="http://schemas.microsoft.com/office/drawing/2014/main" id="{3319F985-F171-4FE6-A92E-E7387E08A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196975"/>
            <a:ext cx="20828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60">
            <a:extLst>
              <a:ext uri="{FF2B5EF4-FFF2-40B4-BE49-F238E27FC236}">
                <a16:creationId xmlns:a16="http://schemas.microsoft.com/office/drawing/2014/main" id="{B7043A15-9E0D-4778-A7ED-70649F7B49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D9B69347-CDFC-407D-B997-EDB66EED331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70660" name="Text Box 3">
            <a:extLst>
              <a:ext uri="{FF2B5EF4-FFF2-40B4-BE49-F238E27FC236}">
                <a16:creationId xmlns:a16="http://schemas.microsoft.com/office/drawing/2014/main" id="{18C9512C-1131-4DAE-A3AF-F18E23AEF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黃豆芽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70661" name="Text Box 4">
            <a:extLst>
              <a:ext uri="{FF2B5EF4-FFF2-40B4-BE49-F238E27FC236}">
                <a16:creationId xmlns:a16="http://schemas.microsoft.com/office/drawing/2014/main" id="{AAE0D40F-5B49-41E9-97EE-86414F7B2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還含有一種干擾素誘生劑，能誘生干擾素，干擾素能干擾病毒代謝 。</a:t>
            </a:r>
          </a:p>
        </p:txBody>
      </p:sp>
      <p:pic>
        <p:nvPicPr>
          <p:cNvPr id="70662" name="Picture 6" descr="info_pic_1781_1">
            <a:hlinkClick r:id="rId3"/>
            <a:extLst>
              <a:ext uri="{FF2B5EF4-FFF2-40B4-BE49-F238E27FC236}">
                <a16:creationId xmlns:a16="http://schemas.microsoft.com/office/drawing/2014/main" id="{2E95D131-7E4B-4F4B-9D67-9FD456E657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196975"/>
            <a:ext cx="20701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60">
            <a:extLst>
              <a:ext uri="{FF2B5EF4-FFF2-40B4-BE49-F238E27FC236}">
                <a16:creationId xmlns:a16="http://schemas.microsoft.com/office/drawing/2014/main" id="{787FF4FB-9CF6-41CE-AEE8-F53863977C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B565DEBF-3A8B-41C0-B924-1F6CE8EF5D5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71684" name="Text Box 3">
            <a:extLst>
              <a:ext uri="{FF2B5EF4-FFF2-40B4-BE49-F238E27FC236}">
                <a16:creationId xmlns:a16="http://schemas.microsoft.com/office/drawing/2014/main" id="{69E1BAF0-6B13-44C1-8D13-3DD0D2E9A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海帶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71685" name="Text Box 4">
            <a:extLst>
              <a:ext uri="{FF2B5EF4-FFF2-40B4-BE49-F238E27FC236}">
                <a16:creationId xmlns:a16="http://schemas.microsoft.com/office/drawing/2014/main" id="{AD7711BB-BE61-434B-89C0-B83D9A4EE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97200"/>
            <a:ext cx="691356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含有豐富的巖藻多糖、昆布素，這類物質均有類似肝素的活性 。</a:t>
            </a:r>
          </a:p>
        </p:txBody>
      </p:sp>
      <p:pic>
        <p:nvPicPr>
          <p:cNvPr id="71686" name="Picture 5" descr="xinsrc_29205042909403143175612">
            <a:hlinkClick r:id="rId3"/>
            <a:extLst>
              <a:ext uri="{FF2B5EF4-FFF2-40B4-BE49-F238E27FC236}">
                <a16:creationId xmlns:a16="http://schemas.microsoft.com/office/drawing/2014/main" id="{C87FC4B5-DC9A-4461-88E4-611D6FE5C5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196975"/>
            <a:ext cx="216535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60">
            <a:extLst>
              <a:ext uri="{FF2B5EF4-FFF2-40B4-BE49-F238E27FC236}">
                <a16:creationId xmlns:a16="http://schemas.microsoft.com/office/drawing/2014/main" id="{EE81D69E-B5A8-451E-9DCB-BC95149553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DA3AA821-86B2-4F69-952C-AC5424CE7F0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72708" name="Text Box 3">
            <a:extLst>
              <a:ext uri="{FF2B5EF4-FFF2-40B4-BE49-F238E27FC236}">
                <a16:creationId xmlns:a16="http://schemas.microsoft.com/office/drawing/2014/main" id="{E9E5292B-65E1-4FD9-9BDB-0437A9678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黑木耳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華康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華康勘亭流" pitchFamily="49" charset="-120"/>
            </a:endParaRPr>
          </a:p>
        </p:txBody>
      </p:sp>
      <p:sp>
        <p:nvSpPr>
          <p:cNvPr id="72709" name="Text Box 4">
            <a:extLst>
              <a:ext uri="{FF2B5EF4-FFF2-40B4-BE49-F238E27FC236}">
                <a16:creationId xmlns:a16="http://schemas.microsoft.com/office/drawing/2014/main" id="{4687E9D2-D8E7-42F3-BC78-3A54E86C3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7813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含有多種礦物質，能對各種結石產生強烈的化學反應，剝脫、分化、侵蝕結石，使結石縮小，排出 。</a:t>
            </a:r>
          </a:p>
        </p:txBody>
      </p:sp>
      <p:pic>
        <p:nvPicPr>
          <p:cNvPr id="72710" name="Picture 5" descr="檢視完整大小圖片">
            <a:hlinkClick r:id="rId3"/>
            <a:extLst>
              <a:ext uri="{FF2B5EF4-FFF2-40B4-BE49-F238E27FC236}">
                <a16:creationId xmlns:a16="http://schemas.microsoft.com/office/drawing/2014/main" id="{4510D3C3-1C4C-4AF2-9392-671F2BF05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196975"/>
            <a:ext cx="19050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0">
            <a:extLst>
              <a:ext uri="{FF2B5EF4-FFF2-40B4-BE49-F238E27FC236}">
                <a16:creationId xmlns:a16="http://schemas.microsoft.com/office/drawing/2014/main" id="{6F30DFCD-921A-41B5-A49F-1139409D91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0BA797DD-C6B5-4E8E-A20F-7C3BB2313D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73732" name="Text Box 3">
            <a:extLst>
              <a:ext uri="{FF2B5EF4-FFF2-40B4-BE49-F238E27FC236}">
                <a16:creationId xmlns:a16="http://schemas.microsoft.com/office/drawing/2014/main" id="{EC97B943-2DEA-45EB-8EAC-0FF932E72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華康勘亭流" pitchFamily="49" charset="-120"/>
              </a:rPr>
              <a:t>金針</a:t>
            </a:r>
          </a:p>
        </p:txBody>
      </p:sp>
      <p:sp>
        <p:nvSpPr>
          <p:cNvPr id="73733" name="Text Box 4">
            <a:extLst>
              <a:ext uri="{FF2B5EF4-FFF2-40B4-BE49-F238E27FC236}">
                <a16:creationId xmlns:a16="http://schemas.microsoft.com/office/drawing/2014/main" id="{C7D97660-93B6-4D54-86A4-45F90B62B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781300"/>
            <a:ext cx="69135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華康勘亭流" pitchFamily="49" charset="-120"/>
                <a:ea typeface="華康勘亭流" pitchFamily="49" charset="-120"/>
              </a:rPr>
              <a:t>古稱為萱草、忘憂草，也是中國俗稱的「母親花」，食用方法通常是取用乾燥花蕾（呈金黃色），煮成金針湯。</a:t>
            </a:r>
          </a:p>
        </p:txBody>
      </p:sp>
      <p:pic>
        <p:nvPicPr>
          <p:cNvPr id="73734" name="Picture 5" descr="48b044b13516c">
            <a:hlinkClick r:id="rId3"/>
            <a:extLst>
              <a:ext uri="{FF2B5EF4-FFF2-40B4-BE49-F238E27FC236}">
                <a16:creationId xmlns:a16="http://schemas.microsoft.com/office/drawing/2014/main" id="{39E1AEA4-C949-4177-9968-AB47D3D5C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268413"/>
            <a:ext cx="2297113" cy="152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64EF05D9-2B0E-4683-8600-C6F402D1D6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z="5700">
                <a:solidFill>
                  <a:schemeClr val="hlink"/>
                </a:solidFill>
                <a:ea typeface="華康勘亭流" pitchFamily="49" charset="-120"/>
              </a:rPr>
              <a:t>用餐禮儀</a:t>
            </a:r>
          </a:p>
        </p:txBody>
      </p:sp>
      <p:sp>
        <p:nvSpPr>
          <p:cNvPr id="116740" name="Text Box 4">
            <a:extLst>
              <a:ext uri="{FF2B5EF4-FFF2-40B4-BE49-F238E27FC236}">
                <a16:creationId xmlns:a16="http://schemas.microsoft.com/office/drawing/2014/main" id="{FB7BE897-A0F9-4BC6-A01F-3E984E35F40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229600" cy="1512888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6000">
                <a:ea typeface="華康勘亭流" pitchFamily="49" charset="-120"/>
              </a:rPr>
              <a:t>座位</a:t>
            </a:r>
          </a:p>
        </p:txBody>
      </p:sp>
      <p:sp>
        <p:nvSpPr>
          <p:cNvPr id="74756" name="Text Box 5">
            <a:extLst>
              <a:ext uri="{FF2B5EF4-FFF2-40B4-BE49-F238E27FC236}">
                <a16:creationId xmlns:a16="http://schemas.microsoft.com/office/drawing/2014/main" id="{9D3F6359-9B50-4747-8174-D7B4F1C36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420938"/>
            <a:ext cx="867568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000">
                <a:latin typeface="華康勘亭流" pitchFamily="49" charset="-120"/>
                <a:ea typeface="華康勘亭流" pitchFamily="49" charset="-120"/>
              </a:rPr>
              <a:t>到別人家做客吃飯時，主人會先安排你的座位，不清楚可以直接問。同桌的人如果有左撇子，最好讓 他們坐在最左邊的位子，以確保每個人都有充裕的手肘活動空間可以舒適地用餐。全員到齊後才能開始用餐。如果有祈禱儀式，等祈禱完畢再開動。</a:t>
            </a:r>
            <a:endParaRPr lang="zh-TW" altLang="en-US" sz="3000">
              <a:solidFill>
                <a:srgbClr val="0D063A"/>
              </a:solidFill>
              <a:latin typeface="華康勘亭流" pitchFamily="49" charset="-120"/>
              <a:ea typeface="華康勘亭流" pitchFamily="49" charset="-120"/>
            </a:endParaRP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43D7DEE4-74E7-442C-A1FB-977831F4D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5805488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zh-TW" altLang="en-US" sz="2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文鼎古印體" pitchFamily="49" charset="-120"/>
              </a:rPr>
              <a:t>長樂午餐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0">
            <a:extLst>
              <a:ext uri="{FF2B5EF4-FFF2-40B4-BE49-F238E27FC236}">
                <a16:creationId xmlns:a16="http://schemas.microsoft.com/office/drawing/2014/main" id="{1BBE2202-F8E9-4260-8A37-D4BFF336B92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CF861290-CCC5-4654-B050-BD4807F7DB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11268" name="Text Box 3">
            <a:extLst>
              <a:ext uri="{FF2B5EF4-FFF2-40B4-BE49-F238E27FC236}">
                <a16:creationId xmlns:a16="http://schemas.microsoft.com/office/drawing/2014/main" id="{32303D27-E468-44B3-9EBC-700C39875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蘿蔔</a:t>
            </a:r>
            <a:endParaRPr lang="zh-TW" altLang="en-US" sz="6000"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/>
          </a:p>
        </p:txBody>
      </p:sp>
      <p:sp>
        <p:nvSpPr>
          <p:cNvPr id="11269" name="Text Box 4">
            <a:extLst>
              <a:ext uri="{FF2B5EF4-FFF2-40B4-BE49-F238E27FC236}">
                <a16:creationId xmlns:a16="http://schemas.microsoft.com/office/drawing/2014/main" id="{069B1552-727E-4158-8E8D-7F5C785FC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284538"/>
            <a:ext cx="691356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含有多量的維生素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與膳食纖維 。</a:t>
            </a:r>
          </a:p>
        </p:txBody>
      </p:sp>
      <p:pic>
        <p:nvPicPr>
          <p:cNvPr id="11270" name="Picture 6" descr="%E9%87%91%E6%B2%99%E5%8D%97%E7%95%94%E5%B7%9E%E6%99%9A%E8%90%9D%E5%8D%9C_daigen">
            <a:hlinkClick r:id="rId3"/>
            <a:extLst>
              <a:ext uri="{FF2B5EF4-FFF2-40B4-BE49-F238E27FC236}">
                <a16:creationId xmlns:a16="http://schemas.microsoft.com/office/drawing/2014/main" id="{2396FEF8-DC8C-43D2-9A3D-55EB02E1B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196975"/>
            <a:ext cx="2160588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A3110B0F-1F3B-49CA-81A8-108C36E6E4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z="5700">
                <a:solidFill>
                  <a:schemeClr val="hlink"/>
                </a:solidFill>
                <a:ea typeface="華康勘亭流" pitchFamily="49" charset="-120"/>
              </a:rPr>
              <a:t>用餐禮儀</a:t>
            </a:r>
          </a:p>
        </p:txBody>
      </p:sp>
      <p:sp>
        <p:nvSpPr>
          <p:cNvPr id="140291" name="Text Box 3">
            <a:extLst>
              <a:ext uri="{FF2B5EF4-FFF2-40B4-BE49-F238E27FC236}">
                <a16:creationId xmlns:a16="http://schemas.microsoft.com/office/drawing/2014/main" id="{B9B7B5C3-B2D9-4CD8-98B5-D2F58E7EA4E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229600" cy="1512888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6000">
                <a:ea typeface="華康勘亭流" pitchFamily="49" charset="-120"/>
              </a:rPr>
              <a:t>儀態</a:t>
            </a:r>
          </a:p>
        </p:txBody>
      </p:sp>
      <p:sp>
        <p:nvSpPr>
          <p:cNvPr id="75780" name="Text Box 4">
            <a:extLst>
              <a:ext uri="{FF2B5EF4-FFF2-40B4-BE49-F238E27FC236}">
                <a16:creationId xmlns:a16="http://schemas.microsoft.com/office/drawing/2014/main" id="{71411F54-72E6-44B9-8D02-C5EF836D1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349500"/>
            <a:ext cx="7704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000">
                <a:latin typeface="華康勘亭流" pitchFamily="49" charset="-120"/>
                <a:ea typeface="華康勘亭流" pitchFamily="49" charset="-120"/>
              </a:rPr>
              <a:t>保持端正的坐姿端可以留給別人一個好印象。沒吃東西時，雙手放在膝上 或餐桌上（手腕靠在餐桌邊緣）。吃東西時，不可將兩隻手肘都伸到餐桌上，除非在兩道菜之間的時候。 </a:t>
            </a:r>
          </a:p>
        </p:txBody>
      </p:sp>
      <p:sp>
        <p:nvSpPr>
          <p:cNvPr id="140293" name="Rectangle 5">
            <a:extLst>
              <a:ext uri="{FF2B5EF4-FFF2-40B4-BE49-F238E27FC236}">
                <a16:creationId xmlns:a16="http://schemas.microsoft.com/office/drawing/2014/main" id="{15A32AC3-7441-4D50-BFC5-66742DAA1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5805488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zh-TW" altLang="en-US" sz="2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文鼎古印體" pitchFamily="49" charset="-120"/>
              </a:rPr>
              <a:t>長樂午餐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FB05847E-560D-4D24-B63D-8293F7F453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z="5700">
                <a:solidFill>
                  <a:schemeClr val="hlink"/>
                </a:solidFill>
                <a:ea typeface="華康勘亭流" pitchFamily="49" charset="-120"/>
              </a:rPr>
              <a:t>用餐禮儀</a:t>
            </a:r>
          </a:p>
        </p:txBody>
      </p:sp>
      <p:sp>
        <p:nvSpPr>
          <p:cNvPr id="141315" name="Text Box 3">
            <a:extLst>
              <a:ext uri="{FF2B5EF4-FFF2-40B4-BE49-F238E27FC236}">
                <a16:creationId xmlns:a16="http://schemas.microsoft.com/office/drawing/2014/main" id="{555AD50C-B281-4B22-AD83-16CFD5F95A9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229600" cy="1512888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6000">
                <a:ea typeface="華康勘亭流" pitchFamily="49" charset="-120"/>
              </a:rPr>
              <a:t>傳遞</a:t>
            </a:r>
          </a:p>
        </p:txBody>
      </p:sp>
      <p:sp>
        <p:nvSpPr>
          <p:cNvPr id="76804" name="Text Box 4">
            <a:extLst>
              <a:ext uri="{FF2B5EF4-FFF2-40B4-BE49-F238E27FC236}">
                <a16:creationId xmlns:a16="http://schemas.microsoft.com/office/drawing/2014/main" id="{328C4C6B-8364-4C07-AEDE-F84246B67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420938"/>
            <a:ext cx="8675687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000">
                <a:latin typeface="華康勘亭流" pitchFamily="49" charset="-120"/>
                <a:ea typeface="華康勘亭流" pitchFamily="49" charset="-120"/>
              </a:rPr>
              <a:t>所有的菜餚一律向右手邊傳遞；傳到自己時，記得說「謝謝你」。每道菜都嚐一點，一次不要拿太多。不想吃某道菜時，只要繼續傳下去，不必說什麼，如果有人問，可以回答：「這道菜看起來不錯，但是我不吃了，謝謝你。」想要取用的菜餚或物品拿不到時，不可把手伸過桌面或擋在別人面前拿取，應該請離它最近的人傳給你。 </a:t>
            </a:r>
          </a:p>
        </p:txBody>
      </p:sp>
      <p:sp>
        <p:nvSpPr>
          <p:cNvPr id="141317" name="Rectangle 5">
            <a:extLst>
              <a:ext uri="{FF2B5EF4-FFF2-40B4-BE49-F238E27FC236}">
                <a16:creationId xmlns:a16="http://schemas.microsoft.com/office/drawing/2014/main" id="{9317CCB2-5331-4DB1-9B7D-B16392966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5805488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zh-TW" altLang="en-US" sz="2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文鼎古印體" pitchFamily="49" charset="-120"/>
              </a:rPr>
              <a:t>長樂午餐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30C78BEE-5FE7-4E97-B023-916C8FD77E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z="5700">
                <a:solidFill>
                  <a:schemeClr val="hlink"/>
                </a:solidFill>
                <a:ea typeface="華康勘亭流" pitchFamily="49" charset="-120"/>
              </a:rPr>
              <a:t>用餐禮儀</a:t>
            </a:r>
          </a:p>
        </p:txBody>
      </p:sp>
      <p:sp>
        <p:nvSpPr>
          <p:cNvPr id="142339" name="Text Box 3">
            <a:extLst>
              <a:ext uri="{FF2B5EF4-FFF2-40B4-BE49-F238E27FC236}">
                <a16:creationId xmlns:a16="http://schemas.microsoft.com/office/drawing/2014/main" id="{4E1E120E-03B6-4777-A9F6-CBEC751E3DE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229600" cy="1512888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6000">
                <a:ea typeface="華康勘亭流" pitchFamily="49" charset="-120"/>
              </a:rPr>
              <a:t>進食</a:t>
            </a:r>
          </a:p>
        </p:txBody>
      </p:sp>
      <p:sp>
        <p:nvSpPr>
          <p:cNvPr id="77828" name="Text Box 4">
            <a:extLst>
              <a:ext uri="{FF2B5EF4-FFF2-40B4-BE49-F238E27FC236}">
                <a16:creationId xmlns:a16="http://schemas.microsoft.com/office/drawing/2014/main" id="{B418C7A9-C768-49BA-A353-CD8C5956B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420938"/>
            <a:ext cx="8675687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000">
                <a:latin typeface="華康勘亭流" pitchFamily="49" charset="-120"/>
                <a:ea typeface="華康勘亭流" pitchFamily="49" charset="-120"/>
              </a:rPr>
              <a:t>喝湯時應該用湯匙從碗裡舀出一匙湯，然後從湯匙邊緣啜飲。如果湯太燙，等一下稍涼再喝，不可以對著湯吹氣。麵包應該撕成小片來吃，奶油只能抹在正要吃的這片上，要吃下一片時，再重覆相同的步驟。食物沒有嚐過之前，不可以先加調味料。咀嚼時，不要張著嘴、也不要發出聲音。嘴裡塞滿食物時不要講話。 </a:t>
            </a:r>
          </a:p>
        </p:txBody>
      </p:sp>
      <p:sp>
        <p:nvSpPr>
          <p:cNvPr id="142341" name="Rectangle 5">
            <a:extLst>
              <a:ext uri="{FF2B5EF4-FFF2-40B4-BE49-F238E27FC236}">
                <a16:creationId xmlns:a16="http://schemas.microsoft.com/office/drawing/2014/main" id="{AD5F343B-5A35-4915-B9F1-523926A17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5805488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zh-TW" altLang="en-US" sz="2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文鼎古印體" pitchFamily="49" charset="-120"/>
              </a:rPr>
              <a:t>長樂午餐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A86BFEDC-13B8-4624-A89E-E2FBE2FAB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z="5700">
                <a:solidFill>
                  <a:schemeClr val="hlink"/>
                </a:solidFill>
                <a:ea typeface="華康勘亭流" pitchFamily="49" charset="-120"/>
              </a:rPr>
              <a:t>用餐禮儀</a:t>
            </a:r>
          </a:p>
        </p:txBody>
      </p:sp>
      <p:sp>
        <p:nvSpPr>
          <p:cNvPr id="143363" name="Text Box 3">
            <a:extLst>
              <a:ext uri="{FF2B5EF4-FFF2-40B4-BE49-F238E27FC236}">
                <a16:creationId xmlns:a16="http://schemas.microsoft.com/office/drawing/2014/main" id="{9E166C55-BD64-473D-B75A-A9FEA9A8D43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229600" cy="1512888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6000">
                <a:ea typeface="華康勘亭流" pitchFamily="49" charset="-120"/>
              </a:rPr>
              <a:t>殘渣</a:t>
            </a:r>
          </a:p>
        </p:txBody>
      </p:sp>
      <p:sp>
        <p:nvSpPr>
          <p:cNvPr id="78852" name="Text Box 4">
            <a:extLst>
              <a:ext uri="{FF2B5EF4-FFF2-40B4-BE49-F238E27FC236}">
                <a16:creationId xmlns:a16="http://schemas.microsoft.com/office/drawing/2014/main" id="{98DCE9E6-A682-4DD8-8002-AC19114E2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420938"/>
            <a:ext cx="8675687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000">
                <a:latin typeface="華康勘亭流" pitchFamily="49" charset="-120"/>
                <a:ea typeface="華康勘亭流" pitchFamily="49" charset="-120"/>
              </a:rPr>
              <a:t> </a:t>
            </a:r>
            <a:r>
              <a:rPr lang="zh-TW" altLang="en-US" sz="3000">
                <a:latin typeface="華康勘亭流" pitchFamily="49" charset="-120"/>
                <a:ea typeface="華康勘亭流" pitchFamily="49" charset="-120"/>
              </a:rPr>
              <a:t>骨頭等嚥不下或不好吃的部份，不要用吐的，應該靜靜地取出放在紙巾裡；沒有紙巾時，可用原來的刀叉從嘴裡取出，放在自己餐盤的邊緣，再用餐盤裡其它食物遮蓋；千萬不可吐在餐巾裡或留在餐桌上。如果不小心把食物掉到自己餐盤 外面，可以用刀叉把它叉起來，放在餐盤邊緣。吃不完的食物應該留在自己的餐盤裡。 </a:t>
            </a:r>
          </a:p>
        </p:txBody>
      </p:sp>
      <p:sp>
        <p:nvSpPr>
          <p:cNvPr id="143365" name="Rectangle 5">
            <a:extLst>
              <a:ext uri="{FF2B5EF4-FFF2-40B4-BE49-F238E27FC236}">
                <a16:creationId xmlns:a16="http://schemas.microsoft.com/office/drawing/2014/main" id="{AC96A82D-0A33-44AA-80BF-8A74255BF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5805488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zh-TW" altLang="en-US" sz="2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文鼎古印體" pitchFamily="49" charset="-120"/>
              </a:rPr>
              <a:t>長樂午餐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E62A4D07-CEB4-4590-BFF6-966E6D6FA7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z="5700">
                <a:solidFill>
                  <a:schemeClr val="hlink"/>
                </a:solidFill>
                <a:ea typeface="華康勘亭流" pitchFamily="49" charset="-120"/>
              </a:rPr>
              <a:t>用餐禮儀</a:t>
            </a:r>
          </a:p>
        </p:txBody>
      </p:sp>
      <p:sp>
        <p:nvSpPr>
          <p:cNvPr id="144387" name="Text Box 3">
            <a:extLst>
              <a:ext uri="{FF2B5EF4-FFF2-40B4-BE49-F238E27FC236}">
                <a16:creationId xmlns:a16="http://schemas.microsoft.com/office/drawing/2014/main" id="{08645735-C222-4730-BA6D-F63EDDA79E0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229600" cy="1512888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6000">
                <a:ea typeface="華康勘亭流" pitchFamily="49" charset="-120"/>
              </a:rPr>
              <a:t>用餐中</a:t>
            </a:r>
          </a:p>
        </p:txBody>
      </p:sp>
      <p:sp>
        <p:nvSpPr>
          <p:cNvPr id="79876" name="Text Box 4">
            <a:extLst>
              <a:ext uri="{FF2B5EF4-FFF2-40B4-BE49-F238E27FC236}">
                <a16:creationId xmlns:a16="http://schemas.microsoft.com/office/drawing/2014/main" id="{86E32532-5226-429F-BB32-62DF29859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05038"/>
            <a:ext cx="8675688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000">
                <a:latin typeface="華康勘亭流" pitchFamily="49" charset="-120"/>
                <a:ea typeface="華康勘亭流" pitchFamily="49" charset="-120"/>
              </a:rPr>
              <a:t>用餐時可以談一些愉快的話題，但要避免可能引起爭議的話題。用餐過程中不可任意離席，除非很緊急，例如要去洗手間，或者身體忽然感到不適。離席時 只要很簡單地說聲「對不起」，等回到座位之後，再向主人道歉說剛才身體不適。在餐館用餐時，如果刀叉掉到地上，撿得到就自己撿起，然後請服務生再拿一個乾淨的；撿不到時，可以告訴服務生有刀叉掉到地上，請他再拿一個乾淨的。 </a:t>
            </a:r>
          </a:p>
        </p:txBody>
      </p:sp>
      <p:sp>
        <p:nvSpPr>
          <p:cNvPr id="144389" name="Rectangle 5">
            <a:extLst>
              <a:ext uri="{FF2B5EF4-FFF2-40B4-BE49-F238E27FC236}">
                <a16:creationId xmlns:a16="http://schemas.microsoft.com/office/drawing/2014/main" id="{41CCF48B-171D-4564-B5DA-96FDA1680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5805488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zh-TW" altLang="en-US" sz="2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文鼎古印體" pitchFamily="49" charset="-120"/>
              </a:rPr>
              <a:t>長樂午餐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4687F863-EFA4-46D0-BAC0-A4578E96E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z="5700">
                <a:solidFill>
                  <a:schemeClr val="hlink"/>
                </a:solidFill>
                <a:ea typeface="華康勘亭流" pitchFamily="49" charset="-120"/>
              </a:rPr>
              <a:t>用餐禮儀</a:t>
            </a:r>
          </a:p>
        </p:txBody>
      </p:sp>
      <p:sp>
        <p:nvSpPr>
          <p:cNvPr id="145411" name="Text Box 3">
            <a:extLst>
              <a:ext uri="{FF2B5EF4-FFF2-40B4-BE49-F238E27FC236}">
                <a16:creationId xmlns:a16="http://schemas.microsoft.com/office/drawing/2014/main" id="{B023EF57-E9B0-413D-B9D0-21C0D8C92AC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229600" cy="1512888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6000">
                <a:ea typeface="華康勘亭流" pitchFamily="49" charset="-120"/>
              </a:rPr>
              <a:t>禁忌</a:t>
            </a:r>
          </a:p>
        </p:txBody>
      </p:sp>
      <p:sp>
        <p:nvSpPr>
          <p:cNvPr id="80900" name="Text Box 4">
            <a:extLst>
              <a:ext uri="{FF2B5EF4-FFF2-40B4-BE49-F238E27FC236}">
                <a16:creationId xmlns:a16="http://schemas.microsoft.com/office/drawing/2014/main" id="{D2B4E2CD-0278-43A8-8613-722F710AE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916113"/>
            <a:ext cx="867568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000">
                <a:latin typeface="華康勘亭流" pitchFamily="49" charset="-120"/>
                <a:ea typeface="華康勘亭流" pitchFamily="49" charset="-120"/>
              </a:rPr>
              <a:t>大聲打嗝、吃麵喝湯時發出聲音，都是非常沒有禮貌的行為。牙縫中塞了食物，不可以用舌頭去吸舔它或當眾剔牙，應該去一個有鏡子而且不會被人看到的地方（例如盥洗室）再處理。在餐館用餐時，避免點手抓式的菜餚或是酒精類的飲 料，也不要抽煙，因為髒兮兮的吃相、喝醉酒、污染空氣，都是不受歡迎的行為。受邀參加別人宴請的飯局時，不可以索取打包袋；只有非正式的用餐場合才能索取打包袋。 </a:t>
            </a:r>
          </a:p>
        </p:txBody>
      </p:sp>
      <p:sp>
        <p:nvSpPr>
          <p:cNvPr id="145413" name="Rectangle 5">
            <a:extLst>
              <a:ext uri="{FF2B5EF4-FFF2-40B4-BE49-F238E27FC236}">
                <a16:creationId xmlns:a16="http://schemas.microsoft.com/office/drawing/2014/main" id="{68950674-0457-40E6-9048-A22B41232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5805488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zh-TW" altLang="en-US" sz="2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文鼎古印體" pitchFamily="49" charset="-120"/>
              </a:rPr>
              <a:t>長樂午餐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0">
            <a:extLst>
              <a:ext uri="{FF2B5EF4-FFF2-40B4-BE49-F238E27FC236}">
                <a16:creationId xmlns:a16="http://schemas.microsoft.com/office/drawing/2014/main" id="{F715D3DB-F93B-4125-9E85-E40BE724B98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82766E12-7029-4F98-A048-EF29A797BE3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12292" name="Text Box 3">
            <a:extLst>
              <a:ext uri="{FF2B5EF4-FFF2-40B4-BE49-F238E27FC236}">
                <a16:creationId xmlns:a16="http://schemas.microsoft.com/office/drawing/2014/main" id="{7D362B92-56EE-42ED-AFF1-86DA0BAED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洋蔥</a:t>
            </a:r>
            <a:endParaRPr lang="zh-TW" altLang="en-US" sz="6000"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56D6B7DD-7832-4D9F-8FA5-0B5A6498B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565400"/>
            <a:ext cx="6551612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約有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90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％的水分，所以熱量不高。其他亦含有醣類、蛋白質及維生素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B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群、維生素</a:t>
            </a:r>
            <a:r>
              <a:rPr lang="en-US" altLang="zh-TW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C</a:t>
            </a: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，鈣、磷、鐵、鉀等 礦物質。可以增強免疫力，能維持身體健康 。</a:t>
            </a:r>
          </a:p>
        </p:txBody>
      </p:sp>
      <p:pic>
        <p:nvPicPr>
          <p:cNvPr id="12294" name="Picture 6" descr="832500_200903160819503">
            <a:hlinkClick r:id="rId3"/>
            <a:extLst>
              <a:ext uri="{FF2B5EF4-FFF2-40B4-BE49-F238E27FC236}">
                <a16:creationId xmlns:a16="http://schemas.microsoft.com/office/drawing/2014/main" id="{BC21268E-C19B-4B3D-8E68-624DAB87D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196975"/>
            <a:ext cx="2087563" cy="14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0">
            <a:extLst>
              <a:ext uri="{FF2B5EF4-FFF2-40B4-BE49-F238E27FC236}">
                <a16:creationId xmlns:a16="http://schemas.microsoft.com/office/drawing/2014/main" id="{76294027-B61D-4CAD-8A0B-294D064DA0C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文鼎古印體" panose="020B0609010101010101" pitchFamily="49" charset="-120"/>
                <a:ea typeface="文鼎古印體" panose="020B0609010101010101" pitchFamily="49" charset="-120"/>
              </a:rPr>
              <a:t>長樂午餐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A1D67166-D1EE-4CF5-A932-39F192BF47F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8913"/>
            <a:ext cx="6121400" cy="1484312"/>
          </a:xfrm>
        </p:spPr>
        <p:txBody>
          <a:bodyPr/>
          <a:lstStyle/>
          <a:p>
            <a:pPr algn="ctr" eaLnBrk="1" hangingPunct="1"/>
            <a:r>
              <a:rPr lang="zh-TW" altLang="en-US"/>
              <a:t>老師的叮嚀</a:t>
            </a:r>
          </a:p>
        </p:txBody>
      </p:sp>
      <p:sp>
        <p:nvSpPr>
          <p:cNvPr id="13316" name="Text Box 3">
            <a:extLst>
              <a:ext uri="{FF2B5EF4-FFF2-40B4-BE49-F238E27FC236}">
                <a16:creationId xmlns:a16="http://schemas.microsoft.com/office/drawing/2014/main" id="{B96EB804-DAC3-460F-B81E-CC97415CE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6985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zh-TW" altLang="en-US" sz="6000">
                <a:solidFill>
                  <a:srgbClr val="0D063A"/>
                </a:solidFill>
                <a:ea typeface="文鼎勘亭流" pitchFamily="49" charset="-120"/>
              </a:rPr>
              <a:t>雞蛋</a:t>
            </a:r>
            <a:endParaRPr lang="zh-TW" altLang="en-US" sz="6000">
              <a:solidFill>
                <a:srgbClr val="0D063A"/>
              </a:solidFill>
              <a:latin typeface="文鼎勘亭流" pitchFamily="49" charset="-120"/>
              <a:ea typeface="文鼎勘亭流" pitchFamily="49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6000">
              <a:solidFill>
                <a:srgbClr val="0D063A"/>
              </a:solidFill>
              <a:ea typeface="文鼎勘亭流" pitchFamily="49" charset="-120"/>
            </a:endParaRPr>
          </a:p>
        </p:txBody>
      </p:sp>
      <p:sp>
        <p:nvSpPr>
          <p:cNvPr id="13317" name="Text Box 4">
            <a:extLst>
              <a:ext uri="{FF2B5EF4-FFF2-40B4-BE49-F238E27FC236}">
                <a16:creationId xmlns:a16="http://schemas.microsoft.com/office/drawing/2014/main" id="{55000793-A04A-4043-9BA7-77653AA3B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068638"/>
            <a:ext cx="655161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000">
                <a:solidFill>
                  <a:srgbClr val="0D063A"/>
                </a:solidFill>
                <a:latin typeface="文鼎勘亭流" pitchFamily="49" charset="-120"/>
                <a:ea typeface="文鼎勘亭流" pitchFamily="49" charset="-120"/>
              </a:rPr>
              <a:t>含有人體幾乎所有需要的營養物質，故被稱做理想的營養庫 。</a:t>
            </a:r>
          </a:p>
        </p:txBody>
      </p:sp>
      <p:pic>
        <p:nvPicPr>
          <p:cNvPr id="13318" name="Picture 8" descr="20090413121435843">
            <a:hlinkClick r:id="rId3"/>
            <a:extLst>
              <a:ext uri="{FF2B5EF4-FFF2-40B4-BE49-F238E27FC236}">
                <a16:creationId xmlns:a16="http://schemas.microsoft.com/office/drawing/2014/main" id="{62193C3A-10AE-4FB0-8D53-676158FB9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268413"/>
            <a:ext cx="2217738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文鼎勘亭流"/>
        <a:ea typeface="文鼎勘亭流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3284</Words>
  <Application>Microsoft Office PowerPoint</Application>
  <PresentationFormat>如螢幕大小 (4:3)</PresentationFormat>
  <Paragraphs>302</Paragraphs>
  <Slides>75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75</vt:i4>
      </vt:variant>
    </vt:vector>
  </HeadingPairs>
  <TitlesOfParts>
    <vt:vector size="85" baseType="lpstr">
      <vt:lpstr>Arial</vt:lpstr>
      <vt:lpstr>新細明體</vt:lpstr>
      <vt:lpstr>文鼎勘亭流</vt:lpstr>
      <vt:lpstr>Calibri</vt:lpstr>
      <vt:lpstr>Tahoma</vt:lpstr>
      <vt:lpstr>Wingdings</vt:lpstr>
      <vt:lpstr>文鼎古印體</vt:lpstr>
      <vt:lpstr>華康勘亭流</vt:lpstr>
      <vt:lpstr>Kimono</vt:lpstr>
      <vt:lpstr>Curtain Call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用餐禮儀</vt:lpstr>
      <vt:lpstr>用餐禮儀</vt:lpstr>
      <vt:lpstr>用餐禮儀</vt:lpstr>
      <vt:lpstr>用餐禮儀</vt:lpstr>
      <vt:lpstr>用餐禮儀</vt:lpstr>
      <vt:lpstr>用餐禮儀</vt:lpstr>
      <vt:lpstr>用餐禮儀</vt:lpstr>
    </vt:vector>
  </TitlesOfParts>
  <Company>CMT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餐前教育- 老師的叮嚀</dc:title>
  <dc:creator>Colling</dc:creator>
  <cp:lastModifiedBy>Hsiu-ching chuang</cp:lastModifiedBy>
  <cp:revision>35</cp:revision>
  <dcterms:created xsi:type="dcterms:W3CDTF">2010-03-11T01:39:05Z</dcterms:created>
  <dcterms:modified xsi:type="dcterms:W3CDTF">2025-09-07T07:29:38Z</dcterms:modified>
</cp:coreProperties>
</file>